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341" r:id="rId1"/>
  </p:sldMasterIdLst>
  <p:sldIdLst>
    <p:sldId id="316" r:id="rId2"/>
    <p:sldId id="312" r:id="rId3"/>
    <p:sldId id="324" r:id="rId4"/>
    <p:sldId id="325" r:id="rId5"/>
    <p:sldId id="326" r:id="rId6"/>
    <p:sldId id="327" r:id="rId7"/>
    <p:sldId id="328" r:id="rId8"/>
    <p:sldId id="322" r:id="rId9"/>
    <p:sldId id="32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4660" autoAdjust="0"/>
  </p:normalViewPr>
  <p:slideViewPr>
    <p:cSldViewPr snapToGrid="0">
      <p:cViewPr varScale="1">
        <p:scale>
          <a:sx n="79" d="100"/>
          <a:sy n="79" d="100"/>
        </p:scale>
        <p:origin x="854"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A7A6979-0714-4377-B894-6BE4C2D6E202}" type="slidenum">
              <a:rPr lang="en-US" smtClean="0"/>
              <a:pPr/>
              <a:t>‹#›</a:t>
            </a:fld>
            <a:endParaRPr lang="en-US" dirty="0"/>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8A7A6979-0714-4377-B894-6BE4C2D6E202}" type="slidenum">
              <a:rPr lang="en-US" smtClean="0"/>
              <a:pPr/>
              <a:t>‹#›</a:t>
            </a:fld>
            <a:endParaRPr lang="en-US" dirty="0"/>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3"/>
            <a:ext cx="609600" cy="441325"/>
          </a:xfrm>
        </p:spPr>
        <p:txBody>
          <a:bodyPr/>
          <a:lstStyle/>
          <a:p>
            <a:fld id="{8A7A6979-0714-4377-B894-6BE4C2D6E202}" type="slidenum">
              <a:rPr lang="en-US" smtClean="0"/>
              <a:pPr/>
              <a:t>‹#›</a:t>
            </a:fld>
            <a:endParaRPr lang="en-US" dirty="0"/>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A7A6979-0714-4377-B894-6BE4C2D6E202}" type="slidenum">
              <a:rPr lang="en-US" smtClean="0"/>
              <a:pPr/>
              <a:t>‹#›</a:t>
            </a:fld>
            <a:endParaRPr lang="en-US" dirty="0"/>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1160EA64-D806-43AC-9DF2-F8C432F32B4C}" type="datetimeFigureOut">
              <a:rPr lang="en-US" smtClean="0"/>
              <a:t>5/27/2024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8A7A6979-0714-4377-B894-6BE4C2D6E202}"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1"/>
            <a:ext cx="609600" cy="441325"/>
          </a:xfrm>
        </p:spPr>
        <p:txBody>
          <a:bodyPr/>
          <a:lstStyle/>
          <a:p>
            <a:fld id="{8A7A6979-0714-4377-B894-6BE4C2D6E202}" type="slidenum">
              <a:rPr lang="en-US" smtClean="0"/>
              <a:pPr/>
              <a:t>‹#›</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8A7A6979-0714-4377-B894-6BE4C2D6E202}" type="slidenum">
              <a:rPr lang="en-US" smtClean="0"/>
              <a:pPr/>
              <a:t>‹#›</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8A7A6979-0714-4377-B894-6BE4C2D6E202}" type="slidenum">
              <a:rPr lang="en-US" smtClean="0"/>
              <a:pPr/>
              <a:t>‹#›</a:t>
            </a:fld>
            <a:endParaRPr lang="en-US" dirty="0"/>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160EA64-D806-43AC-9DF2-F8C432F32B4C}" type="datetimeFigureOut">
              <a:rPr lang="en-US" smtClean="0"/>
              <a:t>5/27/2024</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8A7A6979-0714-4377-B894-6BE4C2D6E202}" type="slidenum">
              <a:rPr lang="en-US" smtClean="0"/>
              <a:pPr/>
              <a:t>‹#›</a:t>
            </a:fld>
            <a:endParaRPr lang="en-US" dirty="0"/>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1160EA64-D806-43AC-9DF2-F8C432F32B4C}" type="datetimeFigureOut">
              <a:rPr lang="en-US" smtClean="0"/>
              <a:t>5/27/2024</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1160EA64-D806-43AC-9DF2-F8C432F32B4C}" type="datetimeFigureOut">
              <a:rPr lang="en-US" smtClean="0"/>
              <a:t>5/27/2024</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A7A6979-0714-4377-B894-6BE4C2D6E202}" type="slidenum">
              <a:rPr lang="en-US" smtClean="0"/>
              <a:pPr/>
              <a:t>‹#›</a:t>
            </a:fld>
            <a:endParaRPr lang="en-US" dirty="0"/>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4342" r:id="rId1"/>
    <p:sldLayoutId id="2147484343" r:id="rId2"/>
    <p:sldLayoutId id="2147484344" r:id="rId3"/>
    <p:sldLayoutId id="2147484345" r:id="rId4"/>
    <p:sldLayoutId id="2147484346" r:id="rId5"/>
    <p:sldLayoutId id="2147484347" r:id="rId6"/>
    <p:sldLayoutId id="2147484348" r:id="rId7"/>
    <p:sldLayoutId id="2147484349" r:id="rId8"/>
    <p:sldLayoutId id="2147484350" r:id="rId9"/>
    <p:sldLayoutId id="2147484351" r:id="rId10"/>
    <p:sldLayoutId id="2147484352"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vlings.rs/" TargetMode="Externa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3629" y="3979986"/>
            <a:ext cx="8534400" cy="1752600"/>
          </a:xfrm>
        </p:spPr>
        <p:txBody>
          <a:bodyPr/>
          <a:lstStyle/>
          <a:p>
            <a:r>
              <a:rPr lang="en-US" dirty="0"/>
              <a:t>Annemarie </a:t>
            </a:r>
            <a:r>
              <a:rPr lang="en-US" dirty="0" err="1"/>
              <a:t>sorescu-marinkovi</a:t>
            </a:r>
            <a:r>
              <a:rPr lang="sr-Latn-RS" dirty="0"/>
              <a:t>ć</a:t>
            </a:r>
          </a:p>
          <a:p>
            <a:r>
              <a:rPr lang="sr-Latn-RS" b="0" dirty="0"/>
              <a:t>Institute for </a:t>
            </a:r>
            <a:r>
              <a:rPr lang="sr-Latn-RS" b="0" dirty="0" err="1"/>
              <a:t>balkan</a:t>
            </a:r>
            <a:r>
              <a:rPr lang="sr-Latn-RS" b="0" dirty="0"/>
              <a:t> </a:t>
            </a:r>
            <a:r>
              <a:rPr lang="sr-Latn-RS" b="0" dirty="0" err="1"/>
              <a:t>studies</a:t>
            </a:r>
            <a:endParaRPr lang="sr-Latn-RS" b="0" dirty="0"/>
          </a:p>
          <a:p>
            <a:r>
              <a:rPr lang="sr-Latn-RS" b="0" dirty="0" err="1"/>
              <a:t>Serbian</a:t>
            </a:r>
            <a:r>
              <a:rPr lang="sr-Latn-RS" b="0" dirty="0"/>
              <a:t> </a:t>
            </a:r>
            <a:r>
              <a:rPr lang="sr-Latn-RS" b="0" dirty="0" err="1"/>
              <a:t>academy</a:t>
            </a:r>
            <a:r>
              <a:rPr lang="sr-Latn-RS" b="0" dirty="0"/>
              <a:t> of </a:t>
            </a:r>
            <a:r>
              <a:rPr lang="sr-Latn-RS" b="0" dirty="0" err="1"/>
              <a:t>sciences</a:t>
            </a:r>
            <a:r>
              <a:rPr lang="sr-Latn-RS" b="0" dirty="0"/>
              <a:t> </a:t>
            </a:r>
            <a:r>
              <a:rPr lang="sr-Latn-RS" b="0" dirty="0" err="1"/>
              <a:t>and</a:t>
            </a:r>
            <a:r>
              <a:rPr lang="sr-Latn-RS" b="0" dirty="0"/>
              <a:t> </a:t>
            </a:r>
            <a:r>
              <a:rPr lang="sr-Latn-RS" b="0" dirty="0" err="1"/>
              <a:t>arts</a:t>
            </a:r>
            <a:endParaRPr lang="en-US" b="0" dirty="0"/>
          </a:p>
        </p:txBody>
      </p:sp>
      <p:sp>
        <p:nvSpPr>
          <p:cNvPr id="4" name="Title 3"/>
          <p:cNvSpPr>
            <a:spLocks noGrp="1"/>
          </p:cNvSpPr>
          <p:nvPr>
            <p:ph type="ctrTitle"/>
          </p:nvPr>
        </p:nvSpPr>
        <p:spPr>
          <a:xfrm>
            <a:off x="914400" y="240325"/>
            <a:ext cx="10363200" cy="1893275"/>
          </a:xfrm>
        </p:spPr>
        <p:txBody>
          <a:bodyPr>
            <a:normAutofit/>
          </a:bodyPr>
          <a:lstStyle/>
          <a:p>
            <a:br>
              <a:rPr lang="sr-Latn-RS" sz="1600" dirty="0">
                <a:solidFill>
                  <a:srgbClr val="00B050"/>
                </a:solidFill>
                <a:latin typeface="Arial" panose="020B0604020202020204" pitchFamily="34" charset="0"/>
                <a:cs typeface="Arial" panose="020B0604020202020204" pitchFamily="34" charset="0"/>
              </a:rPr>
            </a:br>
            <a:r>
              <a:rPr lang="sr-Latn-RS" sz="4000" dirty="0"/>
              <a:t>Romanian in </a:t>
            </a:r>
            <a:r>
              <a:rPr lang="en-US" sz="4000" dirty="0"/>
              <a:t>Serbia: </a:t>
            </a:r>
            <a:r>
              <a:rPr lang="sr-Latn-RS" sz="4000" dirty="0"/>
              <a:t>From Contested Varieties to Standard Languages</a:t>
            </a:r>
            <a:endParaRPr lang="en-US" sz="4000" dirty="0"/>
          </a:p>
        </p:txBody>
      </p:sp>
      <p:pic>
        <p:nvPicPr>
          <p:cNvPr id="6" name="Google Shape;111;p1" descr="A close-up of a logo&#10;&#10;Description automatically generated"/>
          <p:cNvPicPr preferRelativeResize="0"/>
          <p:nvPr/>
        </p:nvPicPr>
        <p:blipFill rotWithShape="1">
          <a:blip r:embed="rId2">
            <a:alphaModFix/>
          </a:blip>
          <a:srcRect/>
          <a:stretch/>
        </p:blipFill>
        <p:spPr>
          <a:xfrm>
            <a:off x="99646" y="5873261"/>
            <a:ext cx="3130062" cy="855785"/>
          </a:xfrm>
          <a:prstGeom prst="rect">
            <a:avLst/>
          </a:prstGeom>
          <a:noFill/>
          <a:ln>
            <a:noFill/>
          </a:ln>
        </p:spPr>
      </p:pic>
      <p:pic>
        <p:nvPicPr>
          <p:cNvPr id="3" name="Picture 2">
            <a:extLst>
              <a:ext uri="{FF2B5EF4-FFF2-40B4-BE49-F238E27FC236}">
                <a16:creationId xmlns:a16="http://schemas.microsoft.com/office/drawing/2014/main" id="{7D79969A-CF08-7464-E2CE-CD5DCDC24349}"/>
              </a:ext>
            </a:extLst>
          </p:cNvPr>
          <p:cNvPicPr>
            <a:picLocks noChangeAspect="1"/>
          </p:cNvPicPr>
          <p:nvPr/>
        </p:nvPicPr>
        <p:blipFill>
          <a:blip r:embed="rId3"/>
          <a:stretch>
            <a:fillRect/>
          </a:stretch>
        </p:blipFill>
        <p:spPr>
          <a:xfrm>
            <a:off x="10577457" y="53852"/>
            <a:ext cx="1483118" cy="1483118"/>
          </a:xfrm>
          <a:prstGeom prst="rect">
            <a:avLst/>
          </a:prstGeom>
        </p:spPr>
      </p:pic>
    </p:spTree>
    <p:extLst>
      <p:ext uri="{BB962C8B-B14F-4D97-AF65-F5344CB8AC3E}">
        <p14:creationId xmlns:p14="http://schemas.microsoft.com/office/powerpoint/2010/main" val="1520087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Outline</a:t>
            </a:r>
            <a:endParaRPr lang="en-US" dirty="0"/>
          </a:p>
        </p:txBody>
      </p:sp>
      <p:sp>
        <p:nvSpPr>
          <p:cNvPr id="3" name="Content Placeholder 2"/>
          <p:cNvSpPr>
            <a:spLocks noGrp="1"/>
          </p:cNvSpPr>
          <p:nvPr>
            <p:ph sz="quarter" idx="1"/>
          </p:nvPr>
        </p:nvSpPr>
        <p:spPr>
          <a:xfrm>
            <a:off x="1125414" y="1828800"/>
            <a:ext cx="9720071" cy="4398499"/>
          </a:xfrm>
        </p:spPr>
        <p:txBody>
          <a:bodyPr>
            <a:normAutofit/>
          </a:bodyPr>
          <a:lstStyle/>
          <a:p>
            <a:r>
              <a:rPr lang="sr-Latn-RS" sz="2200" dirty="0"/>
              <a:t>L</a:t>
            </a:r>
            <a:r>
              <a:rPr lang="en-US" sz="2200" dirty="0" err="1"/>
              <a:t>anguage</a:t>
            </a:r>
            <a:r>
              <a:rPr lang="en-US" sz="2200" dirty="0"/>
              <a:t> status, policy and planning </a:t>
            </a:r>
            <a:r>
              <a:rPr lang="sr-Latn-RS" sz="2200" dirty="0"/>
              <a:t>of</a:t>
            </a:r>
            <a:r>
              <a:rPr lang="en-US" sz="2200" dirty="0"/>
              <a:t> three Romanian varieties spoken in Serbia – Vojvodina Romanian, Vlach and </a:t>
            </a:r>
            <a:r>
              <a:rPr lang="en-US" sz="2200" dirty="0" err="1"/>
              <a:t>Bayash</a:t>
            </a:r>
            <a:r>
              <a:rPr lang="en-US" sz="2200" dirty="0"/>
              <a:t> Romanian</a:t>
            </a:r>
            <a:r>
              <a:rPr lang="sr-Latn-RS" sz="2200" dirty="0"/>
              <a:t>.</a:t>
            </a:r>
          </a:p>
          <a:p>
            <a:r>
              <a:rPr lang="sr-Latn-RS" sz="2200" dirty="0"/>
              <a:t>Vojvodina: Romanian is an official</a:t>
            </a:r>
            <a:r>
              <a:rPr lang="en-US" sz="2200" dirty="0"/>
              <a:t>, </a:t>
            </a:r>
            <a:r>
              <a:rPr lang="sr-Latn-RS" sz="2200" dirty="0"/>
              <a:t>minority language</a:t>
            </a:r>
          </a:p>
          <a:p>
            <a:r>
              <a:rPr lang="sr-Latn-RS" sz="2200" dirty="0"/>
              <a:t>Eastern Serbia: the Romanian variety is standardized as a separate language</a:t>
            </a:r>
          </a:p>
          <a:p>
            <a:r>
              <a:rPr lang="sr-Latn-RS" sz="2200" dirty="0"/>
              <a:t>Bayash Romanian: thrives only as a spoken language</a:t>
            </a:r>
          </a:p>
          <a:p>
            <a:r>
              <a:rPr lang="sr-Latn-RS" sz="2200" dirty="0"/>
              <a:t>What stigmatizing a community and contesting its language does in the long run to its speakers</a:t>
            </a:r>
            <a:endParaRPr lang="en-US" sz="2200" dirty="0"/>
          </a:p>
        </p:txBody>
      </p:sp>
      <p:pic>
        <p:nvPicPr>
          <p:cNvPr id="4" name="Google Shape;111;p1" descr="A close-up of a logo&#10;&#10;Description automatically generated">
            <a:extLst>
              <a:ext uri="{FF2B5EF4-FFF2-40B4-BE49-F238E27FC236}">
                <a16:creationId xmlns:a16="http://schemas.microsoft.com/office/drawing/2014/main" id="{CB58F22F-41FA-BD4E-6E37-706182069ED1}"/>
              </a:ext>
            </a:extLst>
          </p:cNvPr>
          <p:cNvPicPr preferRelativeResize="0"/>
          <p:nvPr/>
        </p:nvPicPr>
        <p:blipFill rotWithShape="1">
          <a:blip r:embed="rId2">
            <a:alphaModFix/>
          </a:blip>
          <a:srcRect/>
          <a:stretch/>
        </p:blipFill>
        <p:spPr>
          <a:xfrm>
            <a:off x="8919182" y="180183"/>
            <a:ext cx="2973721" cy="807369"/>
          </a:xfrm>
          <a:prstGeom prst="rect">
            <a:avLst/>
          </a:prstGeom>
          <a:noFill/>
          <a:ln>
            <a:noFill/>
          </a:ln>
        </p:spPr>
      </p:pic>
    </p:spTree>
    <p:extLst>
      <p:ext uri="{BB962C8B-B14F-4D97-AF65-F5344CB8AC3E}">
        <p14:creationId xmlns:p14="http://schemas.microsoft.com/office/powerpoint/2010/main" val="2663990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Romanian varieties in Serbia</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0881" y="1406770"/>
            <a:ext cx="4273512" cy="533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sz="quarter" idx="1"/>
          </p:nvPr>
        </p:nvSpPr>
        <p:spPr>
          <a:xfrm>
            <a:off x="402336" y="1527048"/>
            <a:ext cx="7104593" cy="4572000"/>
          </a:xfrm>
        </p:spPr>
        <p:txBody>
          <a:bodyPr>
            <a:normAutofit/>
          </a:bodyPr>
          <a:lstStyle/>
          <a:p>
            <a:r>
              <a:rPr lang="sr-Latn-RS" sz="2200" dirty="0"/>
              <a:t>Vojvodina and Eastern Serbia: a contiguous region</a:t>
            </a:r>
          </a:p>
          <a:p>
            <a:r>
              <a:rPr lang="sr-Latn-RS" sz="2200" dirty="0"/>
              <a:t>The presence in Serbia of two different communities speaking two varieties of Romanian is the result of different historical events – difference in their treatment by the Serbian outgroup</a:t>
            </a:r>
          </a:p>
          <a:p>
            <a:r>
              <a:rPr lang="sr-Latn-RS" sz="2200" dirty="0"/>
              <a:t>Bayash – scattered all over the country</a:t>
            </a:r>
            <a:endParaRPr lang="en-US" sz="2200" dirty="0"/>
          </a:p>
        </p:txBody>
      </p:sp>
      <p:pic>
        <p:nvPicPr>
          <p:cNvPr id="3" name="Google Shape;111;p1" descr="A close-up of a logo&#10;&#10;Description automatically generated">
            <a:extLst>
              <a:ext uri="{FF2B5EF4-FFF2-40B4-BE49-F238E27FC236}">
                <a16:creationId xmlns:a16="http://schemas.microsoft.com/office/drawing/2014/main" id="{C80F2C9E-3172-6A40-7D2A-5769E23B66AF}"/>
              </a:ext>
            </a:extLst>
          </p:cNvPr>
          <p:cNvPicPr preferRelativeResize="0"/>
          <p:nvPr/>
        </p:nvPicPr>
        <p:blipFill rotWithShape="1">
          <a:blip r:embed="rId3">
            <a:alphaModFix/>
          </a:blip>
          <a:srcRect/>
          <a:stretch/>
        </p:blipFill>
        <p:spPr>
          <a:xfrm>
            <a:off x="8860781" y="228600"/>
            <a:ext cx="2928883" cy="758952"/>
          </a:xfrm>
          <a:prstGeom prst="rect">
            <a:avLst/>
          </a:prstGeom>
          <a:noFill/>
          <a:ln>
            <a:noFill/>
          </a:ln>
        </p:spPr>
      </p:pic>
    </p:spTree>
    <p:extLst>
      <p:ext uri="{BB962C8B-B14F-4D97-AF65-F5344CB8AC3E}">
        <p14:creationId xmlns:p14="http://schemas.microsoft.com/office/powerpoint/2010/main" val="3294814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Romanian in </a:t>
            </a:r>
            <a:r>
              <a:rPr lang="sr-Latn-RS" dirty="0"/>
              <a:t>Vojvodina</a:t>
            </a:r>
            <a:endParaRPr lang="en-US" dirty="0"/>
          </a:p>
        </p:txBody>
      </p:sp>
      <p:sp>
        <p:nvSpPr>
          <p:cNvPr id="5" name="Content Placeholder 4"/>
          <p:cNvSpPr>
            <a:spLocks noGrp="1"/>
          </p:cNvSpPr>
          <p:nvPr>
            <p:ph sz="quarter" idx="1"/>
          </p:nvPr>
        </p:nvSpPr>
        <p:spPr>
          <a:xfrm>
            <a:off x="960582" y="1625600"/>
            <a:ext cx="10483271" cy="4932217"/>
          </a:xfrm>
        </p:spPr>
        <p:txBody>
          <a:bodyPr>
            <a:noAutofit/>
          </a:bodyPr>
          <a:lstStyle/>
          <a:p>
            <a:pPr marL="0" marR="0" algn="just">
              <a:spcBef>
                <a:spcPts val="0"/>
              </a:spcBef>
              <a:spcAft>
                <a:spcPts val="0"/>
              </a:spcAft>
            </a:pPr>
            <a:r>
              <a:rPr lang="sr-Latn-RS" sz="2200" dirty="0">
                <a:effectLst/>
                <a:ea typeface="Calibri" panose="020F0502020204030204" pitchFamily="34" charset="0"/>
                <a:cs typeface="Times New Roman" panose="02020603050405020304" pitchFamily="18" charset="0"/>
              </a:rPr>
              <a:t>P</a:t>
            </a:r>
            <a:r>
              <a:rPr lang="en-US" sz="2200" dirty="0">
                <a:effectLst/>
                <a:ea typeface="Calibri" panose="020F0502020204030204" pitchFamily="34" charset="0"/>
                <a:cs typeface="Times New Roman" panose="02020603050405020304" pitchFamily="18" charset="0"/>
              </a:rPr>
              <a:t>art of the Austro-Hungarian Empire</a:t>
            </a:r>
            <a:r>
              <a:rPr lang="sr-Latn-RS" sz="2200" dirty="0">
                <a:effectLst/>
                <a:ea typeface="Calibri" panose="020F0502020204030204" pitchFamily="34" charset="0"/>
                <a:cs typeface="Times New Roman" panose="02020603050405020304" pitchFamily="18" charset="0"/>
              </a:rPr>
              <a:t>.</a:t>
            </a:r>
          </a:p>
          <a:p>
            <a:pPr marL="0" marR="0" algn="just">
              <a:spcBef>
                <a:spcPts val="0"/>
              </a:spcBef>
              <a:spcAft>
                <a:spcPts val="0"/>
              </a:spcAft>
            </a:pPr>
            <a:r>
              <a:rPr lang="en-US" sz="2200" dirty="0">
                <a:effectLst/>
                <a:ea typeface="Calibri" panose="020F0502020204030204" pitchFamily="34" charset="0"/>
                <a:cs typeface="Times New Roman" panose="02020603050405020304" pitchFamily="18" charset="0"/>
              </a:rPr>
              <a:t>Romanians</a:t>
            </a:r>
            <a:r>
              <a:rPr lang="sr-Latn-RS" sz="2200" dirty="0">
                <a:effectLst/>
                <a:ea typeface="Calibri" panose="020F0502020204030204" pitchFamily="34" charset="0"/>
                <a:cs typeface="Times New Roman" panose="02020603050405020304" pitchFamily="18" charset="0"/>
              </a:rPr>
              <a:t>:</a:t>
            </a:r>
            <a:r>
              <a:rPr lang="en-US" sz="2200" dirty="0">
                <a:effectLst/>
                <a:ea typeface="Calibri" panose="020F0502020204030204" pitchFamily="34" charset="0"/>
                <a:cs typeface="Times New Roman" panose="02020603050405020304" pitchFamily="18" charset="0"/>
              </a:rPr>
              <a:t> regular </a:t>
            </a:r>
            <a:r>
              <a:rPr lang="en-US" sz="2200" dirty="0" err="1">
                <a:effectLst/>
                <a:ea typeface="Calibri" panose="020F0502020204030204" pitchFamily="34" charset="0"/>
                <a:cs typeface="Times New Roman" panose="02020603050405020304" pitchFamily="18" charset="0"/>
              </a:rPr>
              <a:t>colonizations</a:t>
            </a:r>
            <a:r>
              <a:rPr lang="en-US" sz="2200" dirty="0">
                <a:effectLst/>
                <a:ea typeface="Calibri" panose="020F0502020204030204" pitchFamily="34" charset="0"/>
                <a:cs typeface="Times New Roman" panose="02020603050405020304" pitchFamily="18" charset="0"/>
              </a:rPr>
              <a:t> and migrations within the empire</a:t>
            </a:r>
            <a:r>
              <a:rPr lang="sr-Latn-RS" sz="2200" dirty="0">
                <a:effectLst/>
                <a:ea typeface="Calibri" panose="020F0502020204030204" pitchFamily="34" charset="0"/>
                <a:cs typeface="Times New Roman" panose="02020603050405020304" pitchFamily="18" charset="0"/>
              </a:rPr>
              <a:t>.</a:t>
            </a:r>
          </a:p>
          <a:p>
            <a:pPr marL="0" marR="0" algn="just">
              <a:spcBef>
                <a:spcPts val="0"/>
              </a:spcBef>
              <a:spcAft>
                <a:spcPts val="0"/>
              </a:spcAft>
            </a:pPr>
            <a:r>
              <a:rPr lang="sr-Latn-RS" sz="2200" dirty="0">
                <a:effectLst/>
                <a:ea typeface="Calibri" panose="020F0502020204030204" pitchFamily="34" charset="0"/>
                <a:cs typeface="Times New Roman" panose="02020603050405020304" pitchFamily="18" charset="0"/>
              </a:rPr>
              <a:t>A</a:t>
            </a:r>
            <a:r>
              <a:rPr lang="en-US" sz="2200" dirty="0" err="1">
                <a:effectLst/>
                <a:ea typeface="Calibri" panose="020F0502020204030204" pitchFamily="34" charset="0"/>
                <a:cs typeface="Times New Roman" panose="02020603050405020304" pitchFamily="18" charset="0"/>
              </a:rPr>
              <a:t>fter</a:t>
            </a:r>
            <a:r>
              <a:rPr lang="en-US" sz="2200" dirty="0">
                <a:effectLst/>
                <a:ea typeface="Calibri" panose="020F0502020204030204" pitchFamily="34" charset="0"/>
                <a:cs typeface="Times New Roman" panose="02020603050405020304" pitchFamily="18" charset="0"/>
              </a:rPr>
              <a:t> </a:t>
            </a:r>
            <a:r>
              <a:rPr lang="sr-Latn-RS" sz="2200" dirty="0">
                <a:effectLst/>
                <a:ea typeface="Calibri" panose="020F0502020204030204" pitchFamily="34" charset="0"/>
                <a:cs typeface="Times New Roman" panose="02020603050405020304" pitchFamily="18" charset="0"/>
              </a:rPr>
              <a:t>WWI</a:t>
            </a:r>
            <a:r>
              <a:rPr lang="en-US" sz="2200" dirty="0">
                <a:effectLst/>
                <a:ea typeface="Calibri" panose="020F0502020204030204" pitchFamily="34" charset="0"/>
                <a:cs typeface="Times New Roman" panose="02020603050405020304" pitchFamily="18" charset="0"/>
              </a:rPr>
              <a:t> - </a:t>
            </a:r>
            <a:r>
              <a:rPr lang="en-US" sz="2200" dirty="0">
                <a:effectLst/>
                <a:ea typeface="Times New Roman" panose="02020603050405020304" pitchFamily="18" charset="0"/>
                <a:cs typeface="Times New Roman" panose="02020603050405020304" pitchFamily="18" charset="0"/>
              </a:rPr>
              <a:t>Kingdom of Serbs, Croats and Slovenes.</a:t>
            </a:r>
            <a:endParaRPr lang="sr-Latn-RS" sz="2200" dirty="0">
              <a:effectLst/>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200" dirty="0">
                <a:effectLst/>
                <a:ea typeface="Calibri" panose="020F0502020204030204" pitchFamily="34" charset="0"/>
                <a:cs typeface="Times New Roman" panose="02020603050405020304" pitchFamily="18" charset="0"/>
              </a:rPr>
              <a:t>The first Census in Yugoslavia to include Vojvodina (1948)</a:t>
            </a:r>
            <a:r>
              <a:rPr lang="sr-Latn-RS" sz="2200" dirty="0">
                <a:effectLst/>
                <a:ea typeface="Calibri" panose="020F0502020204030204" pitchFamily="34" charset="0"/>
                <a:cs typeface="Times New Roman" panose="02020603050405020304" pitchFamily="18" charset="0"/>
              </a:rPr>
              <a:t>:</a:t>
            </a:r>
            <a:r>
              <a:rPr lang="en-US" sz="2200" dirty="0">
                <a:effectLst/>
                <a:ea typeface="Calibri" panose="020F0502020204030204" pitchFamily="34" charset="0"/>
                <a:cs typeface="Times New Roman" panose="02020603050405020304" pitchFamily="18" charset="0"/>
              </a:rPr>
              <a:t> 63</a:t>
            </a:r>
            <a:r>
              <a:rPr lang="sr-Latn-RS" sz="2200" dirty="0">
                <a:effectLst/>
                <a:ea typeface="Calibri" panose="020F0502020204030204" pitchFamily="34" charset="0"/>
                <a:cs typeface="Times New Roman" panose="02020603050405020304" pitchFamily="18" charset="0"/>
              </a:rPr>
              <a:t>,</a:t>
            </a:r>
            <a:r>
              <a:rPr lang="en-US" sz="2200" dirty="0">
                <a:effectLst/>
                <a:ea typeface="Calibri" panose="020F0502020204030204" pitchFamily="34" charset="0"/>
                <a:cs typeface="Times New Roman" panose="02020603050405020304" pitchFamily="18" charset="0"/>
              </a:rPr>
              <a:t>130 Romanians. </a:t>
            </a:r>
            <a:endParaRPr lang="sr-Latn-RS" sz="2200" dirty="0">
              <a:effectLst/>
              <a:ea typeface="Calibri" panose="020F0502020204030204" pitchFamily="34" charset="0"/>
              <a:cs typeface="Times New Roman" panose="02020603050405020304" pitchFamily="18" charset="0"/>
            </a:endParaRPr>
          </a:p>
          <a:p>
            <a:pPr marL="0" marR="0" algn="just">
              <a:spcBef>
                <a:spcPts val="0"/>
              </a:spcBef>
              <a:spcAft>
                <a:spcPts val="0"/>
              </a:spcAft>
            </a:pPr>
            <a:r>
              <a:rPr lang="sr-Latn-RS" sz="2200" dirty="0">
                <a:ea typeface="Calibri" panose="020F0502020204030204" pitchFamily="34" charset="0"/>
                <a:cs typeface="Times New Roman" panose="02020603050405020304" pitchFamily="18" charset="0"/>
              </a:rPr>
              <a:t>2022 Census: </a:t>
            </a:r>
            <a:r>
              <a:rPr lang="en-US" sz="2200" dirty="0">
                <a:effectLst/>
                <a:ea typeface="Calibri" panose="020F0502020204030204" pitchFamily="34" charset="0"/>
                <a:cs typeface="Times New Roman" panose="02020603050405020304" pitchFamily="18" charset="0"/>
              </a:rPr>
              <a:t>23.044</a:t>
            </a:r>
            <a:r>
              <a:rPr lang="sr-Latn-RS" sz="2200" dirty="0">
                <a:effectLst/>
                <a:ea typeface="Calibri" panose="020F0502020204030204" pitchFamily="34" charset="0"/>
                <a:cs typeface="Times New Roman" panose="02020603050405020304" pitchFamily="18" charset="0"/>
              </a:rPr>
              <a:t> Romanians.</a:t>
            </a:r>
          </a:p>
          <a:p>
            <a:pPr marL="0" marR="0" algn="just">
              <a:spcBef>
                <a:spcPts val="0"/>
              </a:spcBef>
              <a:spcAft>
                <a:spcPts val="0"/>
              </a:spcAft>
            </a:pPr>
            <a:r>
              <a:rPr lang="en-US" sz="2200" dirty="0">
                <a:effectLst/>
                <a:ea typeface="Calibri" panose="020F0502020204030204" pitchFamily="34" charset="0"/>
                <a:cs typeface="Times New Roman" panose="02020603050405020304" pitchFamily="18" charset="0"/>
              </a:rPr>
              <a:t>Members of the community are bilingual</a:t>
            </a:r>
            <a:r>
              <a:rPr lang="sr-Latn-RS" sz="2200" dirty="0">
                <a:effectLst/>
                <a:ea typeface="Calibri" panose="020F0502020204030204" pitchFamily="34" charset="0"/>
                <a:cs typeface="Times New Roman" panose="02020603050405020304" pitchFamily="18" charset="0"/>
              </a:rPr>
              <a:t>.</a:t>
            </a:r>
          </a:p>
          <a:p>
            <a:pPr marL="0" marR="0" algn="just">
              <a:spcBef>
                <a:spcPts val="0"/>
              </a:spcBef>
              <a:spcAft>
                <a:spcPts val="0"/>
              </a:spcAft>
            </a:pPr>
            <a:r>
              <a:rPr lang="en-US" sz="2200" dirty="0">
                <a:effectLst/>
                <a:ea typeface="Times New Roman" panose="02020603050405020304" pitchFamily="18" charset="0"/>
                <a:cs typeface="Times New Roman" panose="02020603050405020304" pitchFamily="18" charset="0"/>
              </a:rPr>
              <a:t>Official lan</a:t>
            </a:r>
            <a:r>
              <a:rPr lang="en-US" sz="2200" dirty="0">
                <a:ea typeface="Times New Roman" panose="02020603050405020304" pitchFamily="18" charset="0"/>
                <a:cs typeface="Times New Roman" panose="02020603050405020304" pitchFamily="18" charset="0"/>
              </a:rPr>
              <a:t>guages</a:t>
            </a:r>
            <a:r>
              <a:rPr lang="en-US" sz="2200" dirty="0">
                <a:effectLst/>
                <a:ea typeface="Times New Roman" panose="02020603050405020304" pitchFamily="18" charset="0"/>
                <a:cs typeface="Times New Roman" panose="02020603050405020304" pitchFamily="18" charset="0"/>
              </a:rPr>
              <a:t> of the Autonomous Province Vojvodina: Croatian, Hungarian, </a:t>
            </a:r>
            <a:r>
              <a:rPr lang="en-US" sz="2200" b="1" dirty="0">
                <a:effectLst/>
                <a:ea typeface="Times New Roman" panose="02020603050405020304" pitchFamily="18" charset="0"/>
                <a:cs typeface="Times New Roman" panose="02020603050405020304" pitchFamily="18" charset="0"/>
              </a:rPr>
              <a:t>Romanian</a:t>
            </a:r>
            <a:r>
              <a:rPr lang="en-US" sz="2200" dirty="0">
                <a:effectLst/>
                <a:ea typeface="Times New Roman" panose="02020603050405020304" pitchFamily="18" charset="0"/>
                <a:cs typeface="Times New Roman" panose="02020603050405020304" pitchFamily="18" charset="0"/>
              </a:rPr>
              <a:t>, Rusyn, Serbian and Slovak</a:t>
            </a:r>
            <a:r>
              <a:rPr lang="sr-Latn-RS" sz="2200" dirty="0">
                <a:effectLst/>
                <a:ea typeface="Times New Roman" panose="02020603050405020304" pitchFamily="18" charset="0"/>
                <a:cs typeface="Times New Roman" panose="02020603050405020304" pitchFamily="18" charset="0"/>
              </a:rPr>
              <a:t>.</a:t>
            </a:r>
          </a:p>
          <a:p>
            <a:pPr marL="0" marR="0" algn="just">
              <a:spcBef>
                <a:spcPts val="0"/>
              </a:spcBef>
              <a:spcAft>
                <a:spcPts val="0"/>
              </a:spcAft>
            </a:pPr>
            <a:r>
              <a:rPr lang="sr-Latn-RS" sz="2200" dirty="0">
                <a:effectLst/>
                <a:ea typeface="Times New Roman" panose="02020603050405020304" pitchFamily="18" charset="0"/>
                <a:cs typeface="Times New Roman" panose="02020603050405020304" pitchFamily="18" charset="0"/>
              </a:rPr>
              <a:t>Romanian </a:t>
            </a:r>
            <a:r>
              <a:rPr lang="en-US" sz="2200" dirty="0">
                <a:effectLst/>
                <a:ea typeface="Times New Roman" panose="02020603050405020304" pitchFamily="18" charset="0"/>
                <a:cs typeface="Times New Roman" panose="02020603050405020304" pitchFamily="18" charset="0"/>
              </a:rPr>
              <a:t>is used in the legislative and executive bodies</a:t>
            </a:r>
            <a:r>
              <a:rPr lang="sr-Latn-RS" sz="2200" dirty="0">
                <a:effectLst/>
                <a:ea typeface="Times New Roman" panose="02020603050405020304" pitchFamily="18" charset="0"/>
                <a:cs typeface="Times New Roman" panose="02020603050405020304" pitchFamily="18" charset="0"/>
              </a:rPr>
              <a:t>, in </a:t>
            </a:r>
            <a:r>
              <a:rPr lang="en-US" sz="2200" dirty="0">
                <a:effectLst/>
                <a:ea typeface="Times New Roman" panose="02020603050405020304" pitchFamily="18" charset="0"/>
                <a:cs typeface="Times New Roman" panose="02020603050405020304" pitchFamily="18" charset="0"/>
              </a:rPr>
              <a:t>church and media.</a:t>
            </a:r>
            <a:endParaRPr lang="sr-Latn-RS" sz="2200" dirty="0">
              <a:effectLst/>
              <a:ea typeface="Times New Roman" panose="02020603050405020304" pitchFamily="18" charset="0"/>
              <a:cs typeface="Times New Roman" panose="02020603050405020304" pitchFamily="18" charset="0"/>
            </a:endParaRPr>
          </a:p>
          <a:p>
            <a:pPr marL="0" marR="0" algn="just">
              <a:spcBef>
                <a:spcPts val="0"/>
              </a:spcBef>
              <a:spcAft>
                <a:spcPts val="0"/>
              </a:spcAft>
            </a:pPr>
            <a:r>
              <a:rPr lang="en-US" sz="2200" dirty="0">
                <a:effectLst/>
                <a:ea typeface="Times New Roman" panose="02020603050405020304" pitchFamily="18" charset="0"/>
                <a:cs typeface="Times New Roman" panose="02020603050405020304" pitchFamily="18" charset="0"/>
              </a:rPr>
              <a:t>Education in Romanian</a:t>
            </a:r>
            <a:r>
              <a:rPr lang="sr-Latn-RS" sz="2200" dirty="0">
                <a:effectLst/>
                <a:ea typeface="Times New Roman" panose="02020603050405020304" pitchFamily="18" charset="0"/>
                <a:cs typeface="Times New Roman" panose="02020603050405020304" pitchFamily="18" charset="0"/>
              </a:rPr>
              <a:t>:</a:t>
            </a:r>
            <a:r>
              <a:rPr lang="en-US" sz="2200" dirty="0">
                <a:effectLst/>
                <a:ea typeface="Times New Roman" panose="02020603050405020304" pitchFamily="18" charset="0"/>
                <a:cs typeface="Times New Roman" panose="02020603050405020304" pitchFamily="18" charset="0"/>
              </a:rPr>
              <a:t> primary</a:t>
            </a:r>
            <a:r>
              <a:rPr lang="sr-Latn-RS" sz="2200" dirty="0">
                <a:effectLst/>
                <a:ea typeface="Times New Roman" panose="02020603050405020304" pitchFamily="18" charset="0"/>
                <a:cs typeface="Times New Roman" panose="02020603050405020304" pitchFamily="18" charset="0"/>
              </a:rPr>
              <a:t>,</a:t>
            </a:r>
            <a:r>
              <a:rPr lang="en-US" sz="2200" dirty="0">
                <a:effectLst/>
                <a:ea typeface="Times New Roman" panose="02020603050405020304" pitchFamily="18" charset="0"/>
                <a:cs typeface="Times New Roman" panose="02020603050405020304" pitchFamily="18" charset="0"/>
              </a:rPr>
              <a:t> secondary and partially </a:t>
            </a:r>
            <a:r>
              <a:rPr lang="sr-Latn-RS" sz="2200" dirty="0">
                <a:effectLst/>
                <a:ea typeface="Times New Roman" panose="02020603050405020304" pitchFamily="18" charset="0"/>
                <a:cs typeface="Times New Roman" panose="02020603050405020304" pitchFamily="18" charset="0"/>
              </a:rPr>
              <a:t>t</a:t>
            </a:r>
            <a:r>
              <a:rPr lang="en-US" sz="2200" dirty="0" err="1">
                <a:effectLst/>
                <a:ea typeface="Times New Roman" panose="02020603050405020304" pitchFamily="18" charset="0"/>
                <a:cs typeface="Times New Roman" panose="02020603050405020304" pitchFamily="18" charset="0"/>
              </a:rPr>
              <a:t>ertiary</a:t>
            </a:r>
            <a:r>
              <a:rPr lang="en-US" sz="2200" dirty="0">
                <a:effectLst/>
                <a:ea typeface="Times New Roman" panose="02020603050405020304" pitchFamily="18" charset="0"/>
                <a:cs typeface="Times New Roman" panose="02020603050405020304" pitchFamily="18" charset="0"/>
              </a:rPr>
              <a:t> level. </a:t>
            </a:r>
            <a:endParaRPr lang="en-US" sz="2200" dirty="0">
              <a:effectLst/>
              <a:ea typeface="Calibri" panose="020F0502020204030204" pitchFamily="34" charset="0"/>
              <a:cs typeface="Times New Roman" panose="02020603050405020304" pitchFamily="18" charset="0"/>
            </a:endParaRPr>
          </a:p>
          <a:p>
            <a:pPr marL="0" marR="0" algn="just">
              <a:spcBef>
                <a:spcPts val="0"/>
              </a:spcBef>
              <a:spcAft>
                <a:spcPts val="0"/>
              </a:spcAft>
            </a:pPr>
            <a:r>
              <a:rPr lang="sr-Latn-RS" sz="2200" dirty="0">
                <a:effectLst/>
                <a:ea typeface="Times New Roman" panose="02020603050405020304" pitchFamily="18" charset="0"/>
                <a:cs typeface="Times New Roman" panose="02020603050405020304" pitchFamily="18" charset="0"/>
              </a:rPr>
              <a:t>S</a:t>
            </a:r>
            <a:r>
              <a:rPr lang="en-US" sz="2200" dirty="0" err="1">
                <a:effectLst/>
                <a:ea typeface="Times New Roman" panose="02020603050405020304" pitchFamily="18" charset="0"/>
                <a:cs typeface="Times New Roman" panose="02020603050405020304" pitchFamily="18" charset="0"/>
              </a:rPr>
              <a:t>tandard</a:t>
            </a:r>
            <a:r>
              <a:rPr lang="en-US" sz="2200" dirty="0">
                <a:effectLst/>
                <a:ea typeface="Times New Roman" panose="02020603050405020304" pitchFamily="18" charset="0"/>
                <a:cs typeface="Times New Roman" panose="02020603050405020304" pitchFamily="18" charset="0"/>
              </a:rPr>
              <a:t> Romanian</a:t>
            </a:r>
            <a:r>
              <a:rPr lang="sr-Latn-RS" sz="2200" dirty="0">
                <a:effectLst/>
                <a:ea typeface="Times New Roman" panose="02020603050405020304" pitchFamily="18" charset="0"/>
                <a:cs typeface="Times New Roman" panose="02020603050405020304" pitchFamily="18" charset="0"/>
              </a:rPr>
              <a:t> – local </a:t>
            </a:r>
            <a:r>
              <a:rPr lang="en-US" sz="2200" dirty="0">
                <a:effectLst/>
                <a:ea typeface="Times New Roman" panose="02020603050405020304" pitchFamily="18" charset="0"/>
                <a:cs typeface="Times New Roman" panose="02020603050405020304" pitchFamily="18" charset="0"/>
              </a:rPr>
              <a:t>Romanian </a:t>
            </a:r>
            <a:r>
              <a:rPr lang="sr-Latn-RS" sz="2200" dirty="0">
                <a:effectLst/>
                <a:ea typeface="Times New Roman" panose="02020603050405020304" pitchFamily="18" charset="0"/>
                <a:cs typeface="Times New Roman" panose="02020603050405020304" pitchFamily="18" charset="0"/>
              </a:rPr>
              <a:t>variety.</a:t>
            </a:r>
            <a:endParaRPr lang="en-US" sz="2200" dirty="0">
              <a:effectLst/>
              <a:ea typeface="Calibri" panose="020F0502020204030204" pitchFamily="34" charset="0"/>
              <a:cs typeface="Times New Roman" panose="02020603050405020304" pitchFamily="18" charset="0"/>
            </a:endParaRPr>
          </a:p>
        </p:txBody>
      </p:sp>
      <p:pic>
        <p:nvPicPr>
          <p:cNvPr id="3" name="Google Shape;111;p1" descr="A close-up of a logo&#10;&#10;Description automatically generated">
            <a:extLst>
              <a:ext uri="{FF2B5EF4-FFF2-40B4-BE49-F238E27FC236}">
                <a16:creationId xmlns:a16="http://schemas.microsoft.com/office/drawing/2014/main" id="{C80F2C9E-3172-6A40-7D2A-5769E23B66AF}"/>
              </a:ext>
            </a:extLst>
          </p:cNvPr>
          <p:cNvPicPr preferRelativeResize="0"/>
          <p:nvPr/>
        </p:nvPicPr>
        <p:blipFill rotWithShape="1">
          <a:blip r:embed="rId2">
            <a:alphaModFix/>
          </a:blip>
          <a:srcRect/>
          <a:stretch/>
        </p:blipFill>
        <p:spPr>
          <a:xfrm>
            <a:off x="8860781" y="228600"/>
            <a:ext cx="2928883" cy="758952"/>
          </a:xfrm>
          <a:prstGeom prst="rect">
            <a:avLst/>
          </a:prstGeom>
          <a:noFill/>
          <a:ln>
            <a:noFill/>
          </a:ln>
        </p:spPr>
      </p:pic>
    </p:spTree>
    <p:extLst>
      <p:ext uri="{BB962C8B-B14F-4D97-AF65-F5344CB8AC3E}">
        <p14:creationId xmlns:p14="http://schemas.microsoft.com/office/powerpoint/2010/main" val="421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Vlach in Eastern Serbia</a:t>
            </a:r>
          </a:p>
        </p:txBody>
      </p:sp>
      <p:sp>
        <p:nvSpPr>
          <p:cNvPr id="5" name="Content Placeholder 4"/>
          <p:cNvSpPr>
            <a:spLocks noGrp="1"/>
          </p:cNvSpPr>
          <p:nvPr>
            <p:ph sz="quarter" idx="1"/>
          </p:nvPr>
        </p:nvSpPr>
        <p:spPr>
          <a:xfrm>
            <a:off x="506896" y="1406770"/>
            <a:ext cx="5856197" cy="4692278"/>
          </a:xfrm>
        </p:spPr>
        <p:txBody>
          <a:bodyPr>
            <a:noAutofit/>
          </a:bodyPr>
          <a:lstStyle/>
          <a:p>
            <a:pPr marL="0" marR="0">
              <a:spcBef>
                <a:spcPts val="0"/>
              </a:spcBef>
              <a:spcAft>
                <a:spcPts val="0"/>
              </a:spcAft>
            </a:pPr>
            <a:r>
              <a:rPr lang="en-US" sz="2200" dirty="0">
                <a:effectLst/>
                <a:ea typeface="Calibri" panose="020F0502020204030204" pitchFamily="34" charset="0"/>
                <a:cs typeface="Times New Roman" panose="02020603050405020304" pitchFamily="18" charset="0"/>
              </a:rPr>
              <a:t>P</a:t>
            </a:r>
            <a:r>
              <a:rPr lang="en-US" sz="2200" dirty="0">
                <a:effectLst/>
                <a:ea typeface="Times New Roman" panose="02020603050405020304" pitchFamily="18" charset="0"/>
                <a:cs typeface="Times New Roman" panose="02020603050405020304" pitchFamily="18" charset="0"/>
              </a:rPr>
              <a:t>art of Serbia since it was granted autonomy within the Ottoman Empire in 1830. </a:t>
            </a:r>
          </a:p>
          <a:p>
            <a:pPr marL="0" marR="0">
              <a:spcBef>
                <a:spcPts val="0"/>
              </a:spcBef>
              <a:spcAft>
                <a:spcPts val="0"/>
              </a:spcAft>
            </a:pPr>
            <a:r>
              <a:rPr lang="en-US" sz="2200" dirty="0">
                <a:effectLst/>
                <a:ea typeface="Times New Roman" panose="02020603050405020304" pitchFamily="18" charset="0"/>
                <a:cs typeface="Times New Roman" panose="02020603050405020304" pitchFamily="18" charset="0"/>
              </a:rPr>
              <a:t>Spontaneous migrations in search of a better life, in the 18</a:t>
            </a:r>
            <a:r>
              <a:rPr lang="en-US" sz="2200" baseline="30000" dirty="0">
                <a:effectLst/>
                <a:ea typeface="Times New Roman" panose="02020603050405020304" pitchFamily="18" charset="0"/>
                <a:cs typeface="Times New Roman" panose="02020603050405020304" pitchFamily="18" charset="0"/>
              </a:rPr>
              <a:t>th</a:t>
            </a:r>
            <a:r>
              <a:rPr lang="en-US" sz="2200" dirty="0">
                <a:effectLst/>
                <a:ea typeface="Times New Roman" panose="02020603050405020304" pitchFamily="18" charset="0"/>
                <a:cs typeface="Times New Roman" panose="02020603050405020304" pitchFamily="18" charset="0"/>
              </a:rPr>
              <a:t> and 19</a:t>
            </a:r>
            <a:r>
              <a:rPr lang="en-US" sz="2200" baseline="30000" dirty="0">
                <a:effectLst/>
                <a:ea typeface="Times New Roman" panose="02020603050405020304" pitchFamily="18" charset="0"/>
                <a:cs typeface="Times New Roman" panose="02020603050405020304" pitchFamily="18" charset="0"/>
              </a:rPr>
              <a:t>th</a:t>
            </a:r>
            <a:r>
              <a:rPr lang="en-US" sz="2200" dirty="0">
                <a:effectLst/>
                <a:ea typeface="Times New Roman" panose="02020603050405020304" pitchFamily="18" charset="0"/>
                <a:cs typeface="Times New Roman" panose="02020603050405020304" pitchFamily="18" charset="0"/>
              </a:rPr>
              <a:t> centuries. </a:t>
            </a:r>
          </a:p>
          <a:p>
            <a:pPr marL="0" marR="0">
              <a:spcBef>
                <a:spcPts val="0"/>
              </a:spcBef>
              <a:spcAft>
                <a:spcPts val="0"/>
              </a:spcAft>
            </a:pPr>
            <a:r>
              <a:rPr lang="en-US" sz="2200" dirty="0">
                <a:effectLst/>
                <a:ea typeface="Times New Roman" panose="02020603050405020304" pitchFamily="18" charset="0"/>
                <a:cs typeface="Times New Roman" panose="02020603050405020304" pitchFamily="18" charset="0"/>
              </a:rPr>
              <a:t>A previous layer of Romanized population? </a:t>
            </a:r>
            <a:endParaRPr lang="en-US" sz="22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2200" dirty="0">
                <a:effectLst/>
                <a:ea typeface="Times New Roman" panose="02020603050405020304" pitchFamily="18" charset="0"/>
                <a:cs typeface="Times New Roman" panose="02020603050405020304" pitchFamily="18" charset="0"/>
              </a:rPr>
              <a:t>C</a:t>
            </a:r>
            <a:r>
              <a:rPr lang="en-US" sz="2200" dirty="0">
                <a:effectLst/>
                <a:ea typeface="Times New Roman" panose="02020603050405020304" pitchFamily="18" charset="0"/>
              </a:rPr>
              <a:t>ensus data: huge differences.</a:t>
            </a:r>
            <a:endParaRPr lang="sr-Latn-RS" sz="2200" dirty="0">
              <a:effectLst/>
              <a:ea typeface="Times New Roman" panose="02020603050405020304" pitchFamily="18" charset="0"/>
            </a:endParaRPr>
          </a:p>
          <a:p>
            <a:pPr marL="0" marR="0">
              <a:spcBef>
                <a:spcPts val="0"/>
              </a:spcBef>
              <a:spcAft>
                <a:spcPts val="0"/>
              </a:spcAft>
            </a:pPr>
            <a:r>
              <a:rPr lang="ro-RO" sz="2200" dirty="0">
                <a:effectLst/>
                <a:ea typeface="Calibri" panose="020F0502020204030204" pitchFamily="34" charset="0"/>
              </a:rPr>
              <a:t>T</a:t>
            </a:r>
            <a:r>
              <a:rPr lang="en-GB" sz="2200" dirty="0">
                <a:solidFill>
                  <a:srgbClr val="000000"/>
                </a:solidFill>
                <a:effectLst/>
                <a:ea typeface="Calibri" panose="020F0502020204030204" pitchFamily="34" charset="0"/>
              </a:rPr>
              <a:t>he members of the community display multiple, contextual, simultaneous identities</a:t>
            </a:r>
            <a:r>
              <a:rPr lang="sr-Latn-RS" sz="2200" dirty="0">
                <a:solidFill>
                  <a:srgbClr val="000000"/>
                </a:solidFill>
                <a:effectLst/>
                <a:ea typeface="Calibri" panose="020F0502020204030204" pitchFamily="34" charset="0"/>
              </a:rPr>
              <a:t>.</a:t>
            </a:r>
          </a:p>
          <a:p>
            <a:pPr marL="0">
              <a:spcBef>
                <a:spcPts val="0"/>
              </a:spcBef>
            </a:pPr>
            <a:r>
              <a:rPr lang="sr-Latn-RS" sz="2200" dirty="0">
                <a:solidFill>
                  <a:srgbClr val="000000"/>
                </a:solidFill>
                <a:ea typeface="Calibri" panose="020F0502020204030204" pitchFamily="34" charset="0"/>
              </a:rPr>
              <a:t>T</a:t>
            </a:r>
            <a:r>
              <a:rPr lang="en-GB" sz="2200" dirty="0">
                <a:solidFill>
                  <a:srgbClr val="000000"/>
                </a:solidFill>
                <a:ea typeface="Calibri" panose="020F0502020204030204" pitchFamily="34" charset="0"/>
              </a:rPr>
              <a:t>hey </a:t>
            </a:r>
            <a:r>
              <a:rPr lang="en-GB" sz="2200" dirty="0">
                <a:ea typeface="Calibri" panose="020F0502020204030204" pitchFamily="34" charset="0"/>
              </a:rPr>
              <a:t>identify themselves as Romanians or Vlachs, and are always identified as Vlachs by the outgroup.</a:t>
            </a:r>
            <a:endParaRPr lang="sr-Latn-RS" sz="2200" dirty="0">
              <a:ea typeface="Calibri" panose="020F0502020204030204" pitchFamily="34" charset="0"/>
            </a:endParaRPr>
          </a:p>
          <a:p>
            <a:pPr marL="0">
              <a:spcBef>
                <a:spcPts val="0"/>
              </a:spcBef>
            </a:pPr>
            <a:r>
              <a:rPr lang="sr-Latn-RS" sz="2200" dirty="0">
                <a:ea typeface="Calibri" panose="020F0502020204030204" pitchFamily="34" charset="0"/>
              </a:rPr>
              <a:t>Researchers claim Vlach has a low prestige both within the out-group and in-group.</a:t>
            </a:r>
            <a:r>
              <a:rPr lang="en-GB" sz="2200" dirty="0">
                <a:ea typeface="Calibri" panose="020F0502020204030204" pitchFamily="34" charset="0"/>
              </a:rPr>
              <a:t> </a:t>
            </a:r>
            <a:endParaRPr lang="en-US" sz="2200" dirty="0">
              <a:ea typeface="Calibri" panose="020F0502020204030204" pitchFamily="34" charset="0"/>
              <a:cs typeface="Times New Roman" panose="02020603050405020304" pitchFamily="18" charset="0"/>
            </a:endParaRPr>
          </a:p>
          <a:p>
            <a:pPr marL="0" marR="0">
              <a:spcBef>
                <a:spcPts val="0"/>
              </a:spcBef>
              <a:spcAft>
                <a:spcPts val="0"/>
              </a:spcAft>
            </a:pPr>
            <a:r>
              <a:rPr lang="sr-Latn-RS" sz="2200" i="1" dirty="0">
                <a:solidFill>
                  <a:srgbClr val="000000"/>
                </a:solidFill>
                <a:ea typeface="Calibri" panose="020F0502020204030204" pitchFamily="34" charset="0"/>
              </a:rPr>
              <a:t>Vlaški – rum</a:t>
            </a:r>
            <a:r>
              <a:rPr lang="ro-RO" sz="2200" i="1" dirty="0">
                <a:solidFill>
                  <a:srgbClr val="000000"/>
                </a:solidFill>
                <a:ea typeface="Calibri" panose="020F0502020204030204" pitchFamily="34" charset="0"/>
              </a:rPr>
              <a:t>ânjeș</a:t>
            </a:r>
            <a:r>
              <a:rPr lang="sr-Latn-RS" sz="2200" i="1" dirty="0">
                <a:solidFill>
                  <a:srgbClr val="000000"/>
                </a:solidFill>
                <a:ea typeface="Calibri" panose="020F0502020204030204" pitchFamily="34" charset="0"/>
              </a:rPr>
              <a:t>će</a:t>
            </a:r>
          </a:p>
        </p:txBody>
      </p:sp>
      <p:pic>
        <p:nvPicPr>
          <p:cNvPr id="3" name="Google Shape;111;p1" descr="A close-up of a logo&#10;&#10;Description automatically generated">
            <a:extLst>
              <a:ext uri="{FF2B5EF4-FFF2-40B4-BE49-F238E27FC236}">
                <a16:creationId xmlns:a16="http://schemas.microsoft.com/office/drawing/2014/main" id="{C80F2C9E-3172-6A40-7D2A-5769E23B66AF}"/>
              </a:ext>
            </a:extLst>
          </p:cNvPr>
          <p:cNvPicPr preferRelativeResize="0"/>
          <p:nvPr/>
        </p:nvPicPr>
        <p:blipFill rotWithShape="1">
          <a:blip r:embed="rId2">
            <a:alphaModFix/>
          </a:blip>
          <a:srcRect/>
          <a:stretch/>
        </p:blipFill>
        <p:spPr>
          <a:xfrm>
            <a:off x="8860781" y="228600"/>
            <a:ext cx="2928883" cy="758952"/>
          </a:xfrm>
          <a:prstGeom prst="rect">
            <a:avLst/>
          </a:prstGeom>
          <a:noFill/>
          <a:ln>
            <a:noFill/>
          </a:ln>
        </p:spPr>
      </p:pic>
      <p:graphicFrame>
        <p:nvGraphicFramePr>
          <p:cNvPr id="4" name="Table 3">
            <a:extLst>
              <a:ext uri="{FF2B5EF4-FFF2-40B4-BE49-F238E27FC236}">
                <a16:creationId xmlns:a16="http://schemas.microsoft.com/office/drawing/2014/main" id="{CC94CFB5-0B9D-D3E2-6D4B-16D67399DD52}"/>
              </a:ext>
            </a:extLst>
          </p:cNvPr>
          <p:cNvGraphicFramePr>
            <a:graphicFrameLocks noGrp="1"/>
          </p:cNvGraphicFramePr>
          <p:nvPr>
            <p:extLst>
              <p:ext uri="{D42A27DB-BD31-4B8C-83A1-F6EECF244321}">
                <p14:modId xmlns:p14="http://schemas.microsoft.com/office/powerpoint/2010/main" val="334229533"/>
              </p:ext>
            </p:extLst>
          </p:nvPr>
        </p:nvGraphicFramePr>
        <p:xfrm>
          <a:off x="6589336" y="2234153"/>
          <a:ext cx="5358893" cy="4120425"/>
        </p:xfrm>
        <a:graphic>
          <a:graphicData uri="http://schemas.openxmlformats.org/drawingml/2006/table">
            <a:tbl>
              <a:tblPr firstRow="1" firstCol="1" bandRow="1">
                <a:tableStyleId>{5C22544A-7EE6-4342-B048-85BDC9FD1C3A}</a:tableStyleId>
              </a:tblPr>
              <a:tblGrid>
                <a:gridCol w="1305928">
                  <a:extLst>
                    <a:ext uri="{9D8B030D-6E8A-4147-A177-3AD203B41FA5}">
                      <a16:colId xmlns:a16="http://schemas.microsoft.com/office/drawing/2014/main" val="4098803002"/>
                    </a:ext>
                  </a:extLst>
                </a:gridCol>
                <a:gridCol w="2025276">
                  <a:extLst>
                    <a:ext uri="{9D8B030D-6E8A-4147-A177-3AD203B41FA5}">
                      <a16:colId xmlns:a16="http://schemas.microsoft.com/office/drawing/2014/main" val="3321917516"/>
                    </a:ext>
                  </a:extLst>
                </a:gridCol>
                <a:gridCol w="2027689">
                  <a:extLst>
                    <a:ext uri="{9D8B030D-6E8A-4147-A177-3AD203B41FA5}">
                      <a16:colId xmlns:a16="http://schemas.microsoft.com/office/drawing/2014/main" val="1725197792"/>
                    </a:ext>
                  </a:extLst>
                </a:gridCol>
              </a:tblGrid>
              <a:tr h="939681">
                <a:tc>
                  <a:txBody>
                    <a:bodyPr/>
                    <a:lstStyle/>
                    <a:p>
                      <a:pPr marL="0" marR="0" algn="just">
                        <a:lnSpc>
                          <a:spcPct val="115000"/>
                        </a:lnSpc>
                        <a:spcBef>
                          <a:spcPts val="0"/>
                        </a:spcBef>
                        <a:spcAft>
                          <a:spcPts val="0"/>
                        </a:spcAft>
                      </a:pPr>
                      <a:r>
                        <a:rPr lang="en-US" sz="1400">
                          <a:effectLst/>
                        </a:rPr>
                        <a:t>Year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Vlach mother tongue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Vlach ethnicity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0183072"/>
                  </a:ext>
                </a:extLst>
              </a:tr>
              <a:tr h="454392">
                <a:tc>
                  <a:txBody>
                    <a:bodyPr/>
                    <a:lstStyle/>
                    <a:p>
                      <a:pPr marL="0" marR="0" algn="just">
                        <a:lnSpc>
                          <a:spcPct val="115000"/>
                        </a:lnSpc>
                        <a:spcBef>
                          <a:spcPts val="0"/>
                        </a:spcBef>
                        <a:spcAft>
                          <a:spcPts val="0"/>
                        </a:spcAft>
                      </a:pPr>
                      <a:r>
                        <a:rPr lang="en-US" sz="1400">
                          <a:effectLst/>
                        </a:rPr>
                        <a:t>1953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198,861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28,047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012353"/>
                  </a:ext>
                </a:extLst>
              </a:tr>
              <a:tr h="454392">
                <a:tc>
                  <a:txBody>
                    <a:bodyPr/>
                    <a:lstStyle/>
                    <a:p>
                      <a:pPr marL="0" marR="0" algn="just">
                        <a:lnSpc>
                          <a:spcPct val="115000"/>
                        </a:lnSpc>
                        <a:spcBef>
                          <a:spcPts val="0"/>
                        </a:spcBef>
                        <a:spcAft>
                          <a:spcPts val="0"/>
                        </a:spcAft>
                      </a:pPr>
                      <a:r>
                        <a:rPr lang="en-US" sz="1400">
                          <a:effectLst/>
                        </a:rPr>
                        <a:t>1971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139,902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14,724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4925652"/>
                  </a:ext>
                </a:extLst>
              </a:tr>
              <a:tr h="454392">
                <a:tc>
                  <a:txBody>
                    <a:bodyPr/>
                    <a:lstStyle/>
                    <a:p>
                      <a:pPr marL="0" marR="0" algn="just">
                        <a:lnSpc>
                          <a:spcPct val="115000"/>
                        </a:lnSpc>
                        <a:spcBef>
                          <a:spcPts val="0"/>
                        </a:spcBef>
                        <a:spcAft>
                          <a:spcPts val="0"/>
                        </a:spcAft>
                      </a:pPr>
                      <a:r>
                        <a:rPr lang="en-US" sz="1400">
                          <a:effectLst/>
                        </a:rPr>
                        <a:t>1981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129,613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25,596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0206445"/>
                  </a:ext>
                </a:extLst>
              </a:tr>
              <a:tr h="454392">
                <a:tc>
                  <a:txBody>
                    <a:bodyPr/>
                    <a:lstStyle/>
                    <a:p>
                      <a:pPr marL="0" marR="0" algn="just">
                        <a:lnSpc>
                          <a:spcPct val="115000"/>
                        </a:lnSpc>
                        <a:spcBef>
                          <a:spcPts val="0"/>
                        </a:spcBef>
                        <a:spcAft>
                          <a:spcPts val="0"/>
                        </a:spcAft>
                      </a:pPr>
                      <a:r>
                        <a:rPr lang="en-US" sz="1400">
                          <a:effectLst/>
                        </a:rPr>
                        <a:t>1991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71,534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a:effectLst/>
                        </a:rPr>
                        <a:t>17,804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783388"/>
                  </a:ext>
                </a:extLst>
              </a:tr>
              <a:tr h="454392">
                <a:tc>
                  <a:txBody>
                    <a:bodyPr/>
                    <a:lstStyle/>
                    <a:p>
                      <a:pPr marL="0" marR="0" algn="just">
                        <a:lnSpc>
                          <a:spcPct val="115000"/>
                        </a:lnSpc>
                        <a:spcBef>
                          <a:spcPts val="0"/>
                        </a:spcBef>
                        <a:spcAft>
                          <a:spcPts val="0"/>
                        </a:spcAft>
                      </a:pPr>
                      <a:r>
                        <a:rPr lang="en-US" sz="1400">
                          <a:effectLst/>
                        </a:rPr>
                        <a:t>2002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54,818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400" dirty="0">
                          <a:effectLst/>
                        </a:rPr>
                        <a:t>40,054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7921470"/>
                  </a:ext>
                </a:extLst>
              </a:tr>
              <a:tr h="454392">
                <a:tc>
                  <a:txBody>
                    <a:bodyPr/>
                    <a:lstStyle/>
                    <a:p>
                      <a:pPr marL="0" marR="0" algn="just">
                        <a:lnSpc>
                          <a:spcPct val="115000"/>
                        </a:lnSpc>
                        <a:spcBef>
                          <a:spcPts val="0"/>
                        </a:spcBef>
                        <a:spcAft>
                          <a:spcPts val="0"/>
                        </a:spcAft>
                      </a:pPr>
                      <a:r>
                        <a:rPr lang="en-US" sz="1400">
                          <a:effectLst/>
                        </a:rPr>
                        <a:t>2011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43,095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35,330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0470179"/>
                  </a:ext>
                </a:extLst>
              </a:tr>
              <a:tr h="454392">
                <a:tc>
                  <a:txBody>
                    <a:bodyPr/>
                    <a:lstStyle/>
                    <a:p>
                      <a:pPr marL="0" marR="0" algn="just">
                        <a:lnSpc>
                          <a:spcPct val="115000"/>
                        </a:lnSpc>
                        <a:spcBef>
                          <a:spcPts val="0"/>
                        </a:spcBef>
                        <a:spcAft>
                          <a:spcPts val="0"/>
                        </a:spcAft>
                      </a:pPr>
                      <a:r>
                        <a:rPr lang="en-US" sz="1400">
                          <a:effectLst/>
                        </a:rPr>
                        <a:t>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a:effectLst/>
                        </a:rPr>
                        <a:t>23,216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400" dirty="0">
                          <a:effectLst/>
                        </a:rPr>
                        <a:t>21,013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0543074"/>
                  </a:ext>
                </a:extLst>
              </a:tr>
            </a:tbl>
          </a:graphicData>
        </a:graphic>
      </p:graphicFrame>
      <p:sp>
        <p:nvSpPr>
          <p:cNvPr id="6" name="Rectangle 1">
            <a:extLst>
              <a:ext uri="{FF2B5EF4-FFF2-40B4-BE49-F238E27FC236}">
                <a16:creationId xmlns:a16="http://schemas.microsoft.com/office/drawing/2014/main" id="{C9CE947D-A867-9635-1F80-0EE42E242DBC}"/>
              </a:ext>
            </a:extLst>
          </p:cNvPr>
          <p:cNvSpPr>
            <a:spLocks noChangeArrowheads="1"/>
          </p:cNvSpPr>
          <p:nvPr/>
        </p:nvSpPr>
        <p:spPr bwMode="auto">
          <a:xfrm>
            <a:off x="3976688" y="27813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4983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Vlach in Eastern Serbia</a:t>
            </a:r>
          </a:p>
        </p:txBody>
      </p:sp>
      <p:sp>
        <p:nvSpPr>
          <p:cNvPr id="5" name="Content Placeholder 4"/>
          <p:cNvSpPr>
            <a:spLocks noGrp="1"/>
          </p:cNvSpPr>
          <p:nvPr>
            <p:ph sz="quarter" idx="1"/>
          </p:nvPr>
        </p:nvSpPr>
        <p:spPr>
          <a:xfrm>
            <a:off x="494699" y="1342417"/>
            <a:ext cx="6608065" cy="4747394"/>
          </a:xfrm>
        </p:spPr>
        <p:txBody>
          <a:bodyPr>
            <a:noAutofit/>
          </a:bodyPr>
          <a:lstStyle/>
          <a:p>
            <a:pPr marL="0" marR="0">
              <a:spcBef>
                <a:spcPts val="0"/>
              </a:spcBef>
            </a:pPr>
            <a:r>
              <a:rPr lang="en-GB" sz="2200" dirty="0">
                <a:solidFill>
                  <a:srgbClr val="000000"/>
                </a:solidFill>
                <a:effectLst/>
                <a:ea typeface="Calibri" panose="020F0502020204030204" pitchFamily="34" charset="0"/>
                <a:cs typeface="Times New Roman" panose="02020603050405020304" pitchFamily="18" charset="0"/>
              </a:rPr>
              <a:t>Vlach: restricted to the family domain.</a:t>
            </a:r>
          </a:p>
          <a:p>
            <a:pPr marL="0" marR="0">
              <a:spcBef>
                <a:spcPts val="0"/>
              </a:spcBef>
            </a:pPr>
            <a:r>
              <a:rPr lang="en-GB" sz="2200" dirty="0">
                <a:solidFill>
                  <a:srgbClr val="000000"/>
                </a:solidFill>
                <a:ea typeface="Calibri" panose="020F0502020204030204" pitchFamily="34" charset="0"/>
                <a:cs typeface="Times New Roman" panose="02020603050405020304" pitchFamily="18" charset="0"/>
              </a:rPr>
              <a:t>Intense assimilation since 1950s.</a:t>
            </a:r>
            <a:endParaRPr lang="sr-Latn-RS" sz="2200" dirty="0">
              <a:solidFill>
                <a:srgbClr val="000000"/>
              </a:solidFill>
              <a:ea typeface="Calibri" panose="020F0502020204030204" pitchFamily="34" charset="0"/>
              <a:cs typeface="Times New Roman" panose="02020603050405020304" pitchFamily="18" charset="0"/>
            </a:endParaRPr>
          </a:p>
          <a:p>
            <a:pPr marL="0" marR="0">
              <a:spcBef>
                <a:spcPts val="0"/>
              </a:spcBef>
            </a:pPr>
            <a:r>
              <a:rPr lang="sr-Latn-RS" sz="2200" dirty="0">
                <a:solidFill>
                  <a:srgbClr val="000000"/>
                </a:solidFill>
                <a:ea typeface="Calibri" panose="020F0502020204030204" pitchFamily="34" charset="0"/>
                <a:cs typeface="Times New Roman" panose="02020603050405020304" pitchFamily="18" charset="0"/>
              </a:rPr>
              <a:t>Bilingualism</a:t>
            </a:r>
            <a:endParaRPr lang="en-GB" sz="2200" dirty="0">
              <a:solidFill>
                <a:srgbClr val="000000"/>
              </a:solidFill>
              <a:effectLst/>
              <a:ea typeface="Calibri" panose="020F0502020204030204" pitchFamily="34" charset="0"/>
              <a:cs typeface="Times New Roman" panose="02020603050405020304" pitchFamily="18" charset="0"/>
            </a:endParaRPr>
          </a:p>
          <a:p>
            <a:pPr marL="0" marR="0">
              <a:spcBef>
                <a:spcPts val="0"/>
              </a:spcBef>
            </a:pPr>
            <a:r>
              <a:rPr lang="en-GB" sz="2200" dirty="0">
                <a:solidFill>
                  <a:srgbClr val="000000"/>
                </a:solidFill>
                <a:ea typeface="Calibri" panose="020F0502020204030204" pitchFamily="34" charset="0"/>
                <a:cs typeface="Times New Roman" panose="02020603050405020304" pitchFamily="18" charset="0"/>
              </a:rPr>
              <a:t>2012: spelling system</a:t>
            </a:r>
          </a:p>
          <a:p>
            <a:pPr marL="0" marR="0">
              <a:spcBef>
                <a:spcPts val="0"/>
              </a:spcBef>
            </a:pPr>
            <a:r>
              <a:rPr lang="en-GB" sz="2200" dirty="0">
                <a:solidFill>
                  <a:srgbClr val="000000"/>
                </a:solidFill>
                <a:effectLst/>
                <a:ea typeface="Calibri" panose="020F0502020204030204" pitchFamily="34" charset="0"/>
                <a:cs typeface="Times New Roman" panose="02020603050405020304" pitchFamily="18" charset="0"/>
              </a:rPr>
              <a:t>2013: optional subject “Vlach speech with elements of national culture”</a:t>
            </a:r>
          </a:p>
          <a:p>
            <a:pPr marL="0" marR="0">
              <a:spcBef>
                <a:spcPts val="0"/>
              </a:spcBef>
            </a:pPr>
            <a:r>
              <a:rPr lang="en-GB" sz="2200" dirty="0">
                <a:solidFill>
                  <a:srgbClr val="000000"/>
                </a:solidFill>
                <a:effectLst/>
                <a:ea typeface="Calibri" panose="020F0502020204030204" pitchFamily="34" charset="0"/>
                <a:cs typeface="Times New Roman" panose="02020603050405020304" pitchFamily="18" charset="0"/>
              </a:rPr>
              <a:t>Used in the media and on the Internet. </a:t>
            </a:r>
          </a:p>
          <a:p>
            <a:pPr marL="0" marR="0">
              <a:spcBef>
                <a:spcPts val="0"/>
              </a:spcBef>
            </a:pPr>
            <a:r>
              <a:rPr lang="en-GB" sz="2200" dirty="0">
                <a:solidFill>
                  <a:srgbClr val="000000"/>
                </a:solidFill>
                <a:effectLst/>
                <a:ea typeface="Calibri" panose="020F0502020204030204" pitchFamily="34" charset="0"/>
                <a:cs typeface="Times New Roman" panose="02020603050405020304" pitchFamily="18" charset="0"/>
              </a:rPr>
              <a:t>Language planning measures taken by the engaged members of the community. </a:t>
            </a:r>
            <a:endParaRPr lang="en-US" sz="2200" dirty="0">
              <a:effectLst/>
              <a:ea typeface="Calibri" panose="020F0502020204030204" pitchFamily="34" charset="0"/>
              <a:cs typeface="Times New Roman" panose="02020603050405020304" pitchFamily="18" charset="0"/>
            </a:endParaRPr>
          </a:p>
          <a:p>
            <a:pPr marL="0" marR="0">
              <a:spcBef>
                <a:spcPts val="0"/>
              </a:spcBef>
            </a:pPr>
            <a:r>
              <a:rPr lang="en-GB" sz="2200" dirty="0">
                <a:solidFill>
                  <a:srgbClr val="000000"/>
                </a:solidFill>
                <a:effectLst/>
                <a:ea typeface="Calibri" panose="020F0502020204030204" pitchFamily="34" charset="0"/>
                <a:cs typeface="Times New Roman" panose="02020603050405020304" pitchFamily="18" charset="0"/>
              </a:rPr>
              <a:t> </a:t>
            </a:r>
            <a:r>
              <a:rPr lang="en-US" sz="2200" dirty="0">
                <a:effectLst/>
                <a:ea typeface="Calibri" panose="020F0502020204030204" pitchFamily="34" charset="0"/>
                <a:cs typeface="Times New Roman" panose="02020603050405020304" pitchFamily="18" charset="0"/>
              </a:rPr>
              <a:t>2015: standardization of the Vlach language - fiercely </a:t>
            </a:r>
            <a:r>
              <a:rPr lang="en-US" sz="2200" b="1" dirty="0">
                <a:effectLst/>
                <a:ea typeface="Calibri" panose="020F0502020204030204" pitchFamily="34" charset="0"/>
                <a:cs typeface="Times New Roman" panose="02020603050405020304" pitchFamily="18" charset="0"/>
              </a:rPr>
              <a:t>contested</a:t>
            </a:r>
            <a:r>
              <a:rPr lang="en-US" sz="2200" dirty="0">
                <a:effectLst/>
                <a:ea typeface="Calibri" panose="020F0502020204030204" pitchFamily="34" charset="0"/>
                <a:cs typeface="Times New Roman" panose="02020603050405020304" pitchFamily="18" charset="0"/>
              </a:rPr>
              <a:t> </a:t>
            </a:r>
            <a:r>
              <a:rPr lang="en-US" sz="2200" b="1" dirty="0">
                <a:effectLst/>
                <a:ea typeface="Calibri" panose="020F0502020204030204" pitchFamily="34" charset="0"/>
                <a:cs typeface="Times New Roman" panose="02020603050405020304" pitchFamily="18" charset="0"/>
              </a:rPr>
              <a:t>by Romanian linguists and by members of the community.</a:t>
            </a:r>
            <a:r>
              <a:rPr lang="en-US" sz="2200" dirty="0">
                <a:effectLst/>
                <a:ea typeface="Calibri" panose="020F0502020204030204" pitchFamily="34" charset="0"/>
                <a:cs typeface="Times New Roman" panose="02020603050405020304" pitchFamily="18" charset="0"/>
              </a:rPr>
              <a:t> </a:t>
            </a:r>
          </a:p>
          <a:p>
            <a:pPr marL="0" marR="0">
              <a:spcBef>
                <a:spcPts val="0"/>
              </a:spcBef>
            </a:pPr>
            <a:r>
              <a:rPr lang="en-US" sz="2200" dirty="0">
                <a:effectLst/>
                <a:ea typeface="Calibri" panose="020F0502020204030204" pitchFamily="34" charset="0"/>
                <a:cs typeface="Times New Roman" panose="02020603050405020304" pitchFamily="18" charset="0"/>
              </a:rPr>
              <a:t>Vlach g</a:t>
            </a:r>
            <a:r>
              <a:rPr lang="en-US" sz="2200" dirty="0">
                <a:effectLst/>
                <a:ea typeface="Calibri" panose="020F0502020204030204" pitchFamily="34" charset="0"/>
              </a:rPr>
              <a:t>rammar, dictionaries, school books, translations and an incipient literature.</a:t>
            </a:r>
          </a:p>
          <a:p>
            <a:pPr marL="0" marR="0">
              <a:spcBef>
                <a:spcPts val="0"/>
              </a:spcBef>
            </a:pPr>
            <a:r>
              <a:rPr lang="en-US" sz="2200" dirty="0">
                <a:ea typeface="Calibri" panose="020F0502020204030204" pitchFamily="34" charset="0"/>
              </a:rPr>
              <a:t>2023: a second standardization</a:t>
            </a:r>
            <a:r>
              <a:rPr lang="en-US" sz="2200" dirty="0">
                <a:effectLst/>
                <a:ea typeface="Calibri" panose="020F0502020204030204" pitchFamily="34" charset="0"/>
              </a:rPr>
              <a:t> </a:t>
            </a:r>
            <a:endParaRPr lang="en-US" sz="2200" dirty="0">
              <a:effectLst/>
              <a:ea typeface="Calibri" panose="020F0502020204030204" pitchFamily="34" charset="0"/>
              <a:cs typeface="Times New Roman" panose="02020603050405020304" pitchFamily="18" charset="0"/>
            </a:endParaRPr>
          </a:p>
        </p:txBody>
      </p:sp>
      <p:pic>
        <p:nvPicPr>
          <p:cNvPr id="3" name="Google Shape;111;p1" descr="A close-up of a logo&#10;&#10;Description automatically generated">
            <a:extLst>
              <a:ext uri="{FF2B5EF4-FFF2-40B4-BE49-F238E27FC236}">
                <a16:creationId xmlns:a16="http://schemas.microsoft.com/office/drawing/2014/main" id="{C80F2C9E-3172-6A40-7D2A-5769E23B66AF}"/>
              </a:ext>
            </a:extLst>
          </p:cNvPr>
          <p:cNvPicPr preferRelativeResize="0"/>
          <p:nvPr/>
        </p:nvPicPr>
        <p:blipFill rotWithShape="1">
          <a:blip r:embed="rId2">
            <a:alphaModFix/>
          </a:blip>
          <a:srcRect/>
          <a:stretch/>
        </p:blipFill>
        <p:spPr>
          <a:xfrm>
            <a:off x="8860781" y="228600"/>
            <a:ext cx="2928883" cy="758952"/>
          </a:xfrm>
          <a:prstGeom prst="rect">
            <a:avLst/>
          </a:prstGeom>
          <a:noFill/>
          <a:ln>
            <a:noFill/>
          </a:ln>
        </p:spPr>
      </p:pic>
      <p:pic>
        <p:nvPicPr>
          <p:cNvPr id="4" name="Content Placeholder 2">
            <a:extLst>
              <a:ext uri="{FF2B5EF4-FFF2-40B4-BE49-F238E27FC236}">
                <a16:creationId xmlns:a16="http://schemas.microsoft.com/office/drawing/2014/main" id="{F0C519DF-1C04-DA7D-32A0-15F85D6E3320}"/>
              </a:ext>
            </a:extLst>
          </p:cNvPr>
          <p:cNvPicPr>
            <a:picLocks noChangeAspect="1"/>
          </p:cNvPicPr>
          <p:nvPr/>
        </p:nvPicPr>
        <p:blipFill>
          <a:blip r:embed="rId3"/>
          <a:stretch>
            <a:fillRect/>
          </a:stretch>
        </p:blipFill>
        <p:spPr>
          <a:xfrm>
            <a:off x="7226150" y="2733965"/>
            <a:ext cx="4738404" cy="3632776"/>
          </a:xfrm>
          <a:prstGeom prst="rect">
            <a:avLst/>
          </a:prstGeom>
        </p:spPr>
      </p:pic>
    </p:spTree>
    <p:extLst>
      <p:ext uri="{BB962C8B-B14F-4D97-AF65-F5344CB8AC3E}">
        <p14:creationId xmlns:p14="http://schemas.microsoft.com/office/powerpoint/2010/main" val="1287564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Bayash</a:t>
            </a:r>
            <a:r>
              <a:rPr lang="en-US" dirty="0"/>
              <a:t> Romanian</a:t>
            </a:r>
          </a:p>
        </p:txBody>
      </p:sp>
      <p:sp>
        <p:nvSpPr>
          <p:cNvPr id="5" name="Content Placeholder 4"/>
          <p:cNvSpPr>
            <a:spLocks noGrp="1"/>
          </p:cNvSpPr>
          <p:nvPr>
            <p:ph sz="quarter" idx="1"/>
          </p:nvPr>
        </p:nvSpPr>
        <p:spPr>
          <a:xfrm>
            <a:off x="1283855" y="1850116"/>
            <a:ext cx="9799782" cy="4692278"/>
          </a:xfrm>
        </p:spPr>
        <p:txBody>
          <a:bodyPr>
            <a:noAutofit/>
          </a:bodyPr>
          <a:lstStyle/>
          <a:p>
            <a:pPr marL="0" marR="0" algn="just">
              <a:spcBef>
                <a:spcPts val="0"/>
              </a:spcBef>
            </a:pPr>
            <a:r>
              <a:rPr lang="en-US" sz="2200" dirty="0">
                <a:effectLst/>
                <a:ea typeface="Calibri" panose="020F0502020204030204" pitchFamily="34" charset="0"/>
                <a:cs typeface="Times New Roman" panose="02020603050405020304" pitchFamily="18" charset="0"/>
              </a:rPr>
              <a:t>Scattered all over Serbia</a:t>
            </a:r>
          </a:p>
          <a:p>
            <a:pPr marL="0" algn="just">
              <a:spcBef>
                <a:spcPts val="0"/>
              </a:spcBef>
            </a:pPr>
            <a:r>
              <a:rPr lang="en-US" sz="2200" dirty="0">
                <a:ea typeface="Calibri" panose="020F0502020204030204" pitchFamily="34" charset="0"/>
                <a:cs typeface="Times New Roman" panose="02020603050405020304" pitchFamily="18" charset="0"/>
              </a:rPr>
              <a:t>Different names: </a:t>
            </a:r>
            <a:r>
              <a:rPr lang="en-US" sz="2200" dirty="0" err="1">
                <a:ea typeface="Calibri" panose="020F0502020204030204" pitchFamily="34" charset="0"/>
                <a:cs typeface="Times New Roman" panose="02020603050405020304" pitchFamily="18" charset="0"/>
              </a:rPr>
              <a:t>Bayash</a:t>
            </a:r>
            <a:r>
              <a:rPr lang="en-US" sz="2200" dirty="0">
                <a:ea typeface="Calibri" panose="020F0502020204030204" pitchFamily="34" charset="0"/>
                <a:cs typeface="Times New Roman" panose="02020603050405020304" pitchFamily="18" charset="0"/>
              </a:rPr>
              <a:t>, </a:t>
            </a:r>
            <a:r>
              <a:rPr lang="en-US" sz="2200" dirty="0" err="1">
                <a:ea typeface="Calibri" panose="020F0502020204030204" pitchFamily="34" charset="0"/>
                <a:cs typeface="Times New Roman" panose="02020603050405020304" pitchFamily="18" charset="0"/>
              </a:rPr>
              <a:t>Rudari</a:t>
            </a:r>
            <a:r>
              <a:rPr lang="en-US" sz="2200" dirty="0">
                <a:ea typeface="Calibri" panose="020F0502020204030204" pitchFamily="34" charset="0"/>
                <a:cs typeface="Times New Roman" panose="02020603050405020304" pitchFamily="18" charset="0"/>
              </a:rPr>
              <a:t>, Romanian Gypsies, </a:t>
            </a:r>
            <a:r>
              <a:rPr lang="en-US" sz="2200" dirty="0" err="1">
                <a:ea typeface="Calibri" panose="020F0502020204030204" pitchFamily="34" charset="0"/>
                <a:cs typeface="Times New Roman" panose="02020603050405020304" pitchFamily="18" charset="0"/>
              </a:rPr>
              <a:t>Karavlasi</a:t>
            </a:r>
            <a:endParaRPr lang="en-US" sz="2200" dirty="0">
              <a:ea typeface="Calibri" panose="020F0502020204030204" pitchFamily="34" charset="0"/>
              <a:cs typeface="Times New Roman" panose="02020603050405020304" pitchFamily="18" charset="0"/>
            </a:endParaRPr>
          </a:p>
          <a:p>
            <a:pPr marL="0" marR="0" algn="just">
              <a:spcBef>
                <a:spcPts val="0"/>
              </a:spcBef>
            </a:pPr>
            <a:r>
              <a:rPr lang="en-US" sz="2200" dirty="0">
                <a:ea typeface="Calibri" panose="020F0502020204030204" pitchFamily="34" charset="0"/>
                <a:cs typeface="Times New Roman" panose="02020603050405020304" pitchFamily="18" charset="0"/>
              </a:rPr>
              <a:t>Mother tongue: Romanian varieties with different dialectological bases; considered Roma by the majority population</a:t>
            </a:r>
          </a:p>
          <a:p>
            <a:pPr marL="0" marR="0" algn="just">
              <a:spcBef>
                <a:spcPts val="0"/>
              </a:spcBef>
            </a:pPr>
            <a:r>
              <a:rPr lang="en-US" sz="2200" dirty="0">
                <a:ea typeface="Calibri" panose="020F0502020204030204" pitchFamily="34" charset="0"/>
                <a:cs typeface="Times New Roman" panose="02020603050405020304" pitchFamily="18" charset="0"/>
              </a:rPr>
              <a:t>18</a:t>
            </a:r>
            <a:r>
              <a:rPr lang="en-US" sz="2200" baseline="30000" dirty="0">
                <a:ea typeface="Calibri" panose="020F0502020204030204" pitchFamily="34" charset="0"/>
                <a:cs typeface="Times New Roman" panose="02020603050405020304" pitchFamily="18" charset="0"/>
              </a:rPr>
              <a:t>th</a:t>
            </a:r>
            <a:r>
              <a:rPr lang="en-US" sz="2200" dirty="0">
                <a:ea typeface="Calibri" panose="020F0502020204030204" pitchFamily="34" charset="0"/>
                <a:cs typeface="Times New Roman" panose="02020603050405020304" pitchFamily="18" charset="0"/>
              </a:rPr>
              <a:t> and 19</a:t>
            </a:r>
            <a:r>
              <a:rPr lang="en-US" sz="2200" baseline="30000" dirty="0">
                <a:ea typeface="Calibri" panose="020F0502020204030204" pitchFamily="34" charset="0"/>
                <a:cs typeface="Times New Roman" panose="02020603050405020304" pitchFamily="18" charset="0"/>
              </a:rPr>
              <a:t>th</a:t>
            </a:r>
            <a:r>
              <a:rPr lang="en-US" sz="2200" dirty="0">
                <a:ea typeface="Calibri" panose="020F0502020204030204" pitchFamily="34" charset="0"/>
                <a:cs typeface="Times New Roman" panose="02020603050405020304" pitchFamily="18" charset="0"/>
              </a:rPr>
              <a:t> century, after the abolition of slavery in Romania</a:t>
            </a:r>
          </a:p>
          <a:p>
            <a:pPr marL="0" marR="0" algn="just">
              <a:spcBef>
                <a:spcPts val="0"/>
              </a:spcBef>
            </a:pPr>
            <a:r>
              <a:rPr lang="en-US" sz="2200" dirty="0">
                <a:ea typeface="Calibri" panose="020F0502020204030204" pitchFamily="34" charset="0"/>
                <a:cs typeface="Times New Roman" panose="02020603050405020304" pitchFamily="18" charset="0"/>
              </a:rPr>
              <a:t>“</a:t>
            </a:r>
            <a:r>
              <a:rPr lang="en-US" sz="2200" dirty="0">
                <a:effectLst/>
                <a:ea typeface="Calibri" panose="020F0502020204030204" pitchFamily="34" charset="0"/>
                <a:cs typeface="Times New Roman" panose="02020603050405020304" pitchFamily="18" charset="0"/>
              </a:rPr>
              <a:t>Our language” – “Our People”</a:t>
            </a:r>
          </a:p>
          <a:p>
            <a:pPr marL="0" marR="0" algn="just">
              <a:spcBef>
                <a:spcPts val="0"/>
              </a:spcBef>
            </a:pPr>
            <a:r>
              <a:rPr lang="en-US" sz="2200" dirty="0" err="1">
                <a:ea typeface="Calibri" panose="020F0502020204030204" pitchFamily="34" charset="0"/>
                <a:cs typeface="Times New Roman" panose="02020603050405020304" pitchFamily="18" charset="0"/>
              </a:rPr>
              <a:t>Bayash</a:t>
            </a:r>
            <a:r>
              <a:rPr lang="en-US" sz="2200" dirty="0">
                <a:ea typeface="Calibri" panose="020F0502020204030204" pitchFamily="34" charset="0"/>
                <a:cs typeface="Times New Roman" panose="02020603050405020304" pitchFamily="18" charset="0"/>
              </a:rPr>
              <a:t> diaspora</a:t>
            </a:r>
          </a:p>
          <a:p>
            <a:pPr marL="0" marR="0" algn="just">
              <a:spcBef>
                <a:spcPts val="0"/>
              </a:spcBef>
            </a:pPr>
            <a:r>
              <a:rPr lang="en-US" sz="2200" dirty="0">
                <a:effectLst/>
                <a:ea typeface="Calibri" panose="020F0502020204030204" pitchFamily="34" charset="0"/>
                <a:cs typeface="Times New Roman" panose="02020603050405020304" pitchFamily="18" charset="0"/>
              </a:rPr>
              <a:t>Their language has no status in Serbia, unlike Croatia or Hungary</a:t>
            </a:r>
          </a:p>
          <a:p>
            <a:pPr marL="0" marR="0" algn="just">
              <a:spcBef>
                <a:spcPts val="0"/>
              </a:spcBef>
            </a:pPr>
            <a:r>
              <a:rPr lang="en-US" sz="2200" dirty="0">
                <a:ea typeface="Calibri" panose="020F0502020204030204" pitchFamily="34" charset="0"/>
                <a:cs typeface="Times New Roman" panose="02020603050405020304" pitchFamily="18" charset="0"/>
              </a:rPr>
              <a:t>Contested language – contested identity</a:t>
            </a:r>
            <a:endParaRPr lang="en-US" sz="2200" dirty="0">
              <a:effectLst/>
              <a:ea typeface="Calibri" panose="020F0502020204030204" pitchFamily="34" charset="0"/>
              <a:cs typeface="Times New Roman" panose="02020603050405020304" pitchFamily="18" charset="0"/>
            </a:endParaRPr>
          </a:p>
        </p:txBody>
      </p:sp>
      <p:pic>
        <p:nvPicPr>
          <p:cNvPr id="3" name="Google Shape;111;p1" descr="A close-up of a logo&#10;&#10;Description automatically generated">
            <a:extLst>
              <a:ext uri="{FF2B5EF4-FFF2-40B4-BE49-F238E27FC236}">
                <a16:creationId xmlns:a16="http://schemas.microsoft.com/office/drawing/2014/main" id="{C80F2C9E-3172-6A40-7D2A-5769E23B66AF}"/>
              </a:ext>
            </a:extLst>
          </p:cNvPr>
          <p:cNvPicPr preferRelativeResize="0"/>
          <p:nvPr/>
        </p:nvPicPr>
        <p:blipFill rotWithShape="1">
          <a:blip r:embed="rId2">
            <a:alphaModFix/>
          </a:blip>
          <a:srcRect/>
          <a:stretch/>
        </p:blipFill>
        <p:spPr>
          <a:xfrm>
            <a:off x="8860781" y="228600"/>
            <a:ext cx="2928883" cy="758952"/>
          </a:xfrm>
          <a:prstGeom prst="rect">
            <a:avLst/>
          </a:prstGeom>
          <a:noFill/>
          <a:ln>
            <a:noFill/>
          </a:ln>
        </p:spPr>
      </p:pic>
    </p:spTree>
    <p:extLst>
      <p:ext uri="{BB962C8B-B14F-4D97-AF65-F5344CB8AC3E}">
        <p14:creationId xmlns:p14="http://schemas.microsoft.com/office/powerpoint/2010/main" val="3467707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Contesting languages</a:t>
            </a:r>
          </a:p>
        </p:txBody>
      </p:sp>
      <p:sp>
        <p:nvSpPr>
          <p:cNvPr id="6" name="Content Placeholder 5"/>
          <p:cNvSpPr>
            <a:spLocks noGrp="1"/>
          </p:cNvSpPr>
          <p:nvPr>
            <p:ph sz="quarter" idx="1"/>
          </p:nvPr>
        </p:nvSpPr>
        <p:spPr>
          <a:xfrm>
            <a:off x="849744" y="1527048"/>
            <a:ext cx="11055929" cy="4572000"/>
          </a:xfrm>
        </p:spPr>
        <p:txBody>
          <a:bodyPr>
            <a:normAutofit/>
          </a:bodyPr>
          <a:lstStyle/>
          <a:p>
            <a:pPr marL="0" marR="0">
              <a:spcBef>
                <a:spcPts val="0"/>
              </a:spcBef>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Researchers claim that Vlach has a low prestige</a:t>
            </a:r>
            <a:r>
              <a:rPr lang="en-US" sz="2200" kern="100" dirty="0">
                <a:latin typeface="Georgia" panose="02040502050405020303" pitchFamily="18" charset="0"/>
                <a:ea typeface="Calibri" panose="020F0502020204030204" pitchFamily="34" charset="0"/>
                <a:cs typeface="Times New Roman" panose="02020603050405020304" pitchFamily="18" charset="0"/>
              </a:rPr>
              <a:t>.</a:t>
            </a:r>
          </a:p>
          <a:p>
            <a:pPr marL="0" marR="0">
              <a:spcBef>
                <a:spcPts val="0"/>
              </a:spcBef>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Project “Vulnerable Languages and Linguistic Varieties in Serbia” (</a:t>
            </a:r>
            <a:r>
              <a:rPr lang="en-US" sz="2200" kern="100" dirty="0">
                <a:effectLst/>
                <a:latin typeface="Georgia" panose="02040502050405020303" pitchFamily="18" charset="0"/>
                <a:ea typeface="Calibri" panose="020F0502020204030204" pitchFamily="34" charset="0"/>
                <a:cs typeface="Times New Roman" panose="02020603050405020304" pitchFamily="18" charset="0"/>
                <a:hlinkClick r:id="rId2"/>
              </a:rPr>
              <a:t>www.vlings.rs</a:t>
            </a: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a:t>
            </a:r>
          </a:p>
          <a:p>
            <a:pPr marL="0" marR="0">
              <a:spcBef>
                <a:spcPts val="0"/>
              </a:spcBef>
            </a:pPr>
            <a:r>
              <a:rPr lang="en-US" sz="2200" kern="100" dirty="0">
                <a:latin typeface="Georgia" panose="02040502050405020303" pitchFamily="18" charset="0"/>
                <a:ea typeface="Calibri" panose="020F0502020204030204" pitchFamily="34" charset="0"/>
                <a:cs typeface="Times New Roman" panose="02020603050405020304" pitchFamily="18" charset="0"/>
              </a:rPr>
              <a:t>Vlach: one of the eight linguistic varieties we focus on (Aromanian, Banat Bulgarian, </a:t>
            </a:r>
            <a:r>
              <a:rPr lang="en-US" sz="2200" kern="100" dirty="0" err="1">
                <a:latin typeface="Georgia" panose="02040502050405020303" pitchFamily="18" charset="0"/>
                <a:ea typeface="Calibri" panose="020F0502020204030204" pitchFamily="34" charset="0"/>
                <a:cs typeface="Times New Roman" panose="02020603050405020304" pitchFamily="18" charset="0"/>
              </a:rPr>
              <a:t>Bayash</a:t>
            </a:r>
            <a:r>
              <a:rPr lang="en-US" sz="2200" kern="100" dirty="0">
                <a:latin typeface="Georgia" panose="02040502050405020303" pitchFamily="18" charset="0"/>
                <a:ea typeface="Calibri" panose="020F0502020204030204" pitchFamily="34" charset="0"/>
                <a:cs typeface="Times New Roman" panose="02020603050405020304" pitchFamily="18" charset="0"/>
              </a:rPr>
              <a:t> Romanian, Ladino, Megleno-Romanian, Romani, Vojvodina Rusyn)</a:t>
            </a:r>
            <a:endParaRPr lang="en-US" sz="2200" kern="100" dirty="0">
              <a:effectLst/>
              <a:latin typeface="Georgia" panose="02040502050405020303" pitchFamily="18" charset="0"/>
              <a:ea typeface="Calibri" panose="020F0502020204030204" pitchFamily="34" charset="0"/>
              <a:cs typeface="Times New Roman" panose="02020603050405020304" pitchFamily="18" charset="0"/>
            </a:endParaRPr>
          </a:p>
          <a:p>
            <a:pPr marL="0" marR="0">
              <a:spcBef>
                <a:spcPts val="0"/>
              </a:spcBef>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160 interviewees from the Vlach community.</a:t>
            </a:r>
          </a:p>
          <a:p>
            <a:pPr marL="0" marR="0">
              <a:spcBef>
                <a:spcPts val="0"/>
              </a:spcBef>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Sociolinguistic questionnaire - 150 questions</a:t>
            </a:r>
          </a:p>
          <a:p>
            <a:pPr marL="0" marR="0">
              <a:spcBef>
                <a:spcPts val="0"/>
              </a:spcBef>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“Language attitudes” section:</a:t>
            </a:r>
          </a:p>
          <a:p>
            <a:pPr marL="342900" marR="0" lvl="0" indent="-342900">
              <a:spcBef>
                <a:spcPts val="0"/>
              </a:spcBef>
              <a:buFont typeface="+mj-lt"/>
              <a:buAutoNum type="arabicParenR"/>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Has anybody ever forbidden you to speak your language? </a:t>
            </a:r>
            <a:r>
              <a:rPr lang="en-US" sz="2200" b="1" kern="100" dirty="0">
                <a:solidFill>
                  <a:srgbClr val="C00000"/>
                </a:solidFill>
                <a:effectLst/>
                <a:latin typeface="Georgia" panose="02040502050405020303" pitchFamily="18" charset="0"/>
                <a:ea typeface="Calibri" panose="020F0502020204030204" pitchFamily="34" charset="0"/>
                <a:cs typeface="Times New Roman" panose="02020603050405020304" pitchFamily="18" charset="0"/>
              </a:rPr>
              <a:t>9% yes</a:t>
            </a:r>
          </a:p>
          <a:p>
            <a:pPr marL="342900" marR="0" lvl="0" indent="-342900">
              <a:spcBef>
                <a:spcPts val="0"/>
              </a:spcBef>
              <a:buFont typeface="+mj-lt"/>
              <a:buAutoNum type="arabicParenR"/>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How do you feel when you speak your language in the presence of Serbs? </a:t>
            </a:r>
            <a:r>
              <a:rPr lang="en-US" sz="2200" b="1" kern="100" dirty="0">
                <a:solidFill>
                  <a:srgbClr val="C00000"/>
                </a:solidFill>
                <a:effectLst/>
                <a:latin typeface="Georgia" panose="02040502050405020303" pitchFamily="18" charset="0"/>
                <a:ea typeface="Calibri" panose="020F0502020204030204" pitchFamily="34" charset="0"/>
                <a:cs typeface="Times New Roman" panose="02020603050405020304" pitchFamily="18" charset="0"/>
              </a:rPr>
              <a:t>23% negative feelings</a:t>
            </a:r>
          </a:p>
          <a:p>
            <a:pPr marL="342900" marR="0" lvl="0" indent="-342900">
              <a:spcBef>
                <a:spcPts val="0"/>
              </a:spcBef>
              <a:buFont typeface="+mj-lt"/>
              <a:buAutoNum type="arabicParenR"/>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Do you think your language is important? </a:t>
            </a:r>
            <a:r>
              <a:rPr lang="en-US" sz="2200" b="1" kern="100" dirty="0">
                <a:effectLst/>
                <a:latin typeface="Georgia" panose="02040502050405020303" pitchFamily="18" charset="0"/>
                <a:ea typeface="Calibri" panose="020F0502020204030204" pitchFamily="34" charset="0"/>
                <a:cs typeface="Times New Roman" panose="02020603050405020304" pitchFamily="18" charset="0"/>
              </a:rPr>
              <a:t>88% yes</a:t>
            </a:r>
          </a:p>
          <a:p>
            <a:pPr marL="342900" marR="0" lvl="0" indent="-342900">
              <a:spcBef>
                <a:spcPts val="0"/>
              </a:spcBef>
              <a:buFont typeface="+mj-lt"/>
              <a:buAutoNum type="arabicParenR"/>
            </a:pPr>
            <a:r>
              <a:rPr lang="en-US" sz="2200" kern="100" dirty="0">
                <a:latin typeface="Georgia" panose="02040502050405020303" pitchFamily="18" charset="0"/>
                <a:ea typeface="Calibri" panose="020F0502020204030204" pitchFamily="34" charset="0"/>
                <a:cs typeface="Times New Roman" panose="02020603050405020304" pitchFamily="18" charset="0"/>
              </a:rPr>
              <a:t>Do you think your language should be transmitted to younger generations? </a:t>
            </a:r>
            <a:r>
              <a:rPr lang="en-US" sz="2200" b="1" kern="100" dirty="0">
                <a:latin typeface="Georgia" panose="02040502050405020303" pitchFamily="18" charset="0"/>
                <a:ea typeface="Calibri" panose="020F0502020204030204" pitchFamily="34" charset="0"/>
                <a:cs typeface="Times New Roman" panose="02020603050405020304" pitchFamily="18" charset="0"/>
              </a:rPr>
              <a:t>86% yes</a:t>
            </a:r>
            <a:endParaRPr lang="en-US" sz="2200" b="1" kern="100" dirty="0">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spcBef>
                <a:spcPts val="0"/>
              </a:spcBef>
              <a:buNone/>
            </a:pPr>
            <a:endParaRPr lang="en-US" sz="2200" b="1" dirty="0">
              <a:latin typeface="Georgia" panose="02040502050405020303" pitchFamily="18" charset="0"/>
            </a:endParaRPr>
          </a:p>
        </p:txBody>
      </p:sp>
      <p:pic>
        <p:nvPicPr>
          <p:cNvPr id="2" name="Google Shape;111;p1" descr="A close-up of a logo&#10;&#10;Description automatically generated">
            <a:extLst>
              <a:ext uri="{FF2B5EF4-FFF2-40B4-BE49-F238E27FC236}">
                <a16:creationId xmlns:a16="http://schemas.microsoft.com/office/drawing/2014/main" id="{1F545881-DBF7-9344-06CB-67E7FE3B520D}"/>
              </a:ext>
            </a:extLst>
          </p:cNvPr>
          <p:cNvPicPr preferRelativeResize="0"/>
          <p:nvPr/>
        </p:nvPicPr>
        <p:blipFill rotWithShape="1">
          <a:blip r:embed="rId3">
            <a:alphaModFix/>
          </a:blip>
          <a:srcRect/>
          <a:stretch/>
        </p:blipFill>
        <p:spPr>
          <a:xfrm>
            <a:off x="99646" y="5970094"/>
            <a:ext cx="2976063" cy="758952"/>
          </a:xfrm>
          <a:prstGeom prst="rect">
            <a:avLst/>
          </a:prstGeom>
          <a:noFill/>
          <a:ln>
            <a:noFill/>
          </a:ln>
        </p:spPr>
      </p:pic>
      <p:pic>
        <p:nvPicPr>
          <p:cNvPr id="3" name="Google Shape;110;p1">
            <a:extLst>
              <a:ext uri="{FF2B5EF4-FFF2-40B4-BE49-F238E27FC236}">
                <a16:creationId xmlns:a16="http://schemas.microsoft.com/office/drawing/2014/main" id="{0FFF2ADA-7DCF-1286-4233-8122623B14B7}"/>
              </a:ext>
            </a:extLst>
          </p:cNvPr>
          <p:cNvPicPr preferRelativeResize="0">
            <a:picLocks/>
          </p:cNvPicPr>
          <p:nvPr/>
        </p:nvPicPr>
        <p:blipFill rotWithShape="1">
          <a:blip r:embed="rId4">
            <a:alphaModFix/>
          </a:blip>
          <a:stretch/>
        </p:blipFill>
        <p:spPr>
          <a:xfrm>
            <a:off x="10700426" y="114183"/>
            <a:ext cx="1332938" cy="1257417"/>
          </a:xfrm>
          <a:prstGeom prst="rect">
            <a:avLst/>
          </a:prstGeom>
          <a:noFill/>
          <a:ln>
            <a:noFill/>
          </a:ln>
        </p:spPr>
      </p:pic>
    </p:spTree>
    <p:extLst>
      <p:ext uri="{BB962C8B-B14F-4D97-AF65-F5344CB8AC3E}">
        <p14:creationId xmlns:p14="http://schemas.microsoft.com/office/powerpoint/2010/main" val="383730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Contesting languages</a:t>
            </a:r>
          </a:p>
        </p:txBody>
      </p:sp>
      <p:sp>
        <p:nvSpPr>
          <p:cNvPr id="6" name="Content Placeholder 5"/>
          <p:cNvSpPr>
            <a:spLocks noGrp="1"/>
          </p:cNvSpPr>
          <p:nvPr>
            <p:ph sz="quarter" idx="1"/>
          </p:nvPr>
        </p:nvSpPr>
        <p:spPr>
          <a:xfrm>
            <a:off x="1209965" y="1527048"/>
            <a:ext cx="9919854" cy="4572000"/>
          </a:xfrm>
        </p:spPr>
        <p:txBody>
          <a:bodyPr>
            <a:normAutofit/>
          </a:bodyPr>
          <a:lstStyle/>
          <a:p>
            <a:pPr marL="342900" marR="0" lvl="0" indent="-342900">
              <a:spcBef>
                <a:spcPts val="0"/>
              </a:spcBef>
              <a:buFont typeface="+mj-lt"/>
              <a:buAutoNum type="arabicParenR"/>
            </a:pPr>
            <a:r>
              <a:rPr lang="en-US" sz="2200" kern="100" dirty="0">
                <a:effectLst/>
                <a:latin typeface="Georgia" panose="02040502050405020303" pitchFamily="18" charset="0"/>
                <a:ea typeface="Calibri" panose="020F0502020204030204" pitchFamily="34" charset="0"/>
                <a:cs typeface="Times New Roman" panose="02020603050405020304" pitchFamily="18" charset="0"/>
              </a:rPr>
              <a:t>What do you think is the most important thing which would help revitalize your language? </a:t>
            </a:r>
            <a:r>
              <a:rPr lang="en-US" sz="2200" b="1" kern="100" dirty="0">
                <a:effectLst/>
                <a:latin typeface="Georgia" panose="02040502050405020303" pitchFamily="18" charset="0"/>
                <a:ea typeface="Calibri" panose="020F0502020204030204" pitchFamily="34" charset="0"/>
                <a:cs typeface="Times New Roman" panose="02020603050405020304" pitchFamily="18" charset="0"/>
              </a:rPr>
              <a:t>Not to introduce it in schools.</a:t>
            </a:r>
          </a:p>
          <a:p>
            <a:pPr marL="342900" marR="0" lvl="0" indent="-342900">
              <a:spcBef>
                <a:spcPts val="0"/>
              </a:spcBef>
              <a:buFont typeface="+mj-lt"/>
              <a:buAutoNum type="arabicParenR"/>
            </a:pPr>
            <a:endParaRPr lang="en-US" sz="2200" b="1" kern="100" dirty="0">
              <a:latin typeface="Georgia" panose="02040502050405020303" pitchFamily="18" charset="0"/>
              <a:cs typeface="Times New Roman" panose="02020603050405020304" pitchFamily="18" charset="0"/>
            </a:endParaRPr>
          </a:p>
          <a:p>
            <a:pPr marL="0" marR="0" lvl="0" indent="0">
              <a:spcBef>
                <a:spcPts val="0"/>
              </a:spcBef>
              <a:buNone/>
            </a:pPr>
            <a:endParaRPr lang="en-US" sz="2200" kern="100" dirty="0">
              <a:latin typeface="Georgia" panose="02040502050405020303" pitchFamily="18" charset="0"/>
              <a:cs typeface="Times New Roman" panose="02020603050405020304" pitchFamily="18" charset="0"/>
            </a:endParaRPr>
          </a:p>
          <a:p>
            <a:pPr marL="0" marR="0" lvl="0" indent="0">
              <a:spcBef>
                <a:spcPts val="0"/>
              </a:spcBef>
              <a:buNone/>
            </a:pPr>
            <a:endParaRPr lang="en-US" sz="2200" kern="100" dirty="0">
              <a:latin typeface="Georgia" panose="02040502050405020303" pitchFamily="18" charset="0"/>
              <a:cs typeface="Times New Roman" panose="02020603050405020304" pitchFamily="18" charset="0"/>
            </a:endParaRPr>
          </a:p>
          <a:p>
            <a:pPr>
              <a:spcBef>
                <a:spcPts val="0"/>
              </a:spcBef>
            </a:pPr>
            <a:r>
              <a:rPr lang="en-US" sz="2200" kern="100" dirty="0">
                <a:latin typeface="Georgia" panose="02040502050405020303" pitchFamily="18" charset="0"/>
                <a:cs typeface="Times New Roman" panose="02020603050405020304" pitchFamily="18" charset="0"/>
              </a:rPr>
              <a:t>The reduced prestige of the language within the community might be the result of the long assimilation process, contempt and stigmatization from the majority population, and contesting and forbidding them to speak their language.</a:t>
            </a:r>
          </a:p>
          <a:p>
            <a:pPr marL="342900" marR="0" lvl="0" indent="-342900">
              <a:spcBef>
                <a:spcPts val="0"/>
              </a:spcBef>
              <a:buFont typeface="+mj-lt"/>
              <a:buAutoNum type="arabicParenR"/>
            </a:pPr>
            <a:endParaRPr lang="en-US" sz="2200" b="1" dirty="0">
              <a:latin typeface="Georgia" panose="02040502050405020303" pitchFamily="18" charset="0"/>
            </a:endParaRPr>
          </a:p>
        </p:txBody>
      </p:sp>
      <p:pic>
        <p:nvPicPr>
          <p:cNvPr id="2" name="Google Shape;111;p1" descr="A close-up of a logo&#10;&#10;Description automatically generated">
            <a:extLst>
              <a:ext uri="{FF2B5EF4-FFF2-40B4-BE49-F238E27FC236}">
                <a16:creationId xmlns:a16="http://schemas.microsoft.com/office/drawing/2014/main" id="{1F545881-DBF7-9344-06CB-67E7FE3B520D}"/>
              </a:ext>
            </a:extLst>
          </p:cNvPr>
          <p:cNvPicPr preferRelativeResize="0"/>
          <p:nvPr/>
        </p:nvPicPr>
        <p:blipFill rotWithShape="1">
          <a:blip r:embed="rId2">
            <a:alphaModFix/>
          </a:blip>
          <a:srcRect/>
          <a:stretch/>
        </p:blipFill>
        <p:spPr>
          <a:xfrm>
            <a:off x="99646" y="5970094"/>
            <a:ext cx="2976063" cy="758952"/>
          </a:xfrm>
          <a:prstGeom prst="rect">
            <a:avLst/>
          </a:prstGeom>
          <a:noFill/>
          <a:ln>
            <a:noFill/>
          </a:ln>
        </p:spPr>
      </p:pic>
      <p:pic>
        <p:nvPicPr>
          <p:cNvPr id="3" name="Google Shape;110;p1">
            <a:extLst>
              <a:ext uri="{FF2B5EF4-FFF2-40B4-BE49-F238E27FC236}">
                <a16:creationId xmlns:a16="http://schemas.microsoft.com/office/drawing/2014/main" id="{0FFF2ADA-7DCF-1286-4233-8122623B14B7}"/>
              </a:ext>
            </a:extLst>
          </p:cNvPr>
          <p:cNvPicPr preferRelativeResize="0">
            <a:picLocks/>
          </p:cNvPicPr>
          <p:nvPr/>
        </p:nvPicPr>
        <p:blipFill rotWithShape="1">
          <a:blip r:embed="rId3">
            <a:alphaModFix/>
          </a:blip>
          <a:stretch/>
        </p:blipFill>
        <p:spPr>
          <a:xfrm>
            <a:off x="10700426" y="114183"/>
            <a:ext cx="1332938" cy="1257417"/>
          </a:xfrm>
          <a:prstGeom prst="rect">
            <a:avLst/>
          </a:prstGeom>
          <a:noFill/>
          <a:ln>
            <a:noFill/>
          </a:ln>
        </p:spPr>
      </p:pic>
    </p:spTree>
    <p:extLst>
      <p:ext uri="{BB962C8B-B14F-4D97-AF65-F5344CB8AC3E}">
        <p14:creationId xmlns:p14="http://schemas.microsoft.com/office/powerpoint/2010/main" val="30423135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3413</TotalTime>
  <Words>751</Words>
  <Application>Microsoft Office PowerPoint</Application>
  <PresentationFormat>Widescreen</PresentationFormat>
  <Paragraphs>95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Georgia</vt:lpstr>
      <vt:lpstr>Times New Roman</vt:lpstr>
      <vt:lpstr>Wingdings</vt:lpstr>
      <vt:lpstr>Wingdings 2</vt:lpstr>
      <vt:lpstr>Civic</vt:lpstr>
      <vt:lpstr> Romanian in Serbia: From Contested Varieties to Standard Languages</vt:lpstr>
      <vt:lpstr>Outline</vt:lpstr>
      <vt:lpstr>Romanian varieties in Serbia</vt:lpstr>
      <vt:lpstr>Romanian in Vojvodina</vt:lpstr>
      <vt:lpstr>Vlach in Eastern Serbia</vt:lpstr>
      <vt:lpstr>Vlach in Eastern Serbia</vt:lpstr>
      <vt:lpstr>Bayash Romanian</vt:lpstr>
      <vt:lpstr>Contesting languages</vt:lpstr>
      <vt:lpstr>Contesting languages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 landscape of rural banat: a possibly typology</dc:title>
  <dc:creator>Review</dc:creator>
  <cp:lastModifiedBy>user</cp:lastModifiedBy>
  <cp:revision>97</cp:revision>
  <dcterms:created xsi:type="dcterms:W3CDTF">2021-05-27T14:05:59Z</dcterms:created>
  <dcterms:modified xsi:type="dcterms:W3CDTF">2024-05-27T17:00:35Z</dcterms:modified>
</cp:coreProperties>
</file>