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4269" r:id="rId1"/>
  </p:sldMasterIdLst>
  <p:sldIdLst>
    <p:sldId id="310" r:id="rId2"/>
    <p:sldId id="312" r:id="rId3"/>
    <p:sldId id="313" r:id="rId4"/>
    <p:sldId id="311" r:id="rId5"/>
    <p:sldId id="314" r:id="rId6"/>
    <p:sldId id="315" r:id="rId7"/>
    <p:sldId id="316" r:id="rId8"/>
    <p:sldId id="317" r:id="rId9"/>
    <p:sldId id="318" r:id="rId10"/>
    <p:sldId id="319" r:id="rId11"/>
    <p:sldId id="320" r:id="rId12"/>
    <p:sldId id="321" r:id="rId13"/>
    <p:sldId id="322" r:id="rId14"/>
    <p:sldId id="324" r:id="rId15"/>
    <p:sldId id="323" r:id="rId16"/>
    <p:sldId id="325" r:id="rId17"/>
    <p:sldId id="326" r:id="rId18"/>
    <p:sldId id="327" r:id="rId19"/>
    <p:sldId id="32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57" autoAdjust="0"/>
    <p:restoredTop sz="94660" autoAdjust="0"/>
  </p:normalViewPr>
  <p:slideViewPr>
    <p:cSldViewPr snapToGrid="0">
      <p:cViewPr varScale="1">
        <p:scale>
          <a:sx n="79" d="100"/>
          <a:sy n="79" d="100"/>
        </p:scale>
        <p:origin x="1128"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160EA64-D806-43AC-9DF2-F8C432F32B4C}" type="datetimeFigureOut">
              <a:rPr lang="en-US" smtClean="0"/>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980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2142668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7256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5221030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12016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60EA64-D806-43AC-9DF2-F8C432F32B4C}" type="datetimeFigureOut">
              <a:rPr lang="en-US" smtClean="0"/>
              <a:t>7/17/2024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9250303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7/17/2024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1869857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60EA64-D806-43AC-9DF2-F8C432F32B4C}" type="datetimeFigureOut">
              <a:rPr lang="en-US" smtClean="0"/>
              <a:t>7/17/2024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0400545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0EA64-D806-43AC-9DF2-F8C432F32B4C}" type="datetimeFigureOut">
              <a:rPr lang="en-US" smtClean="0"/>
              <a:t>7/17/2024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40914623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7/17/2024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36673878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7/17/2024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81690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1160EA64-D806-43AC-9DF2-F8C432F32B4C}" type="datetimeFigureOut">
              <a:rPr lang="en-US" smtClean="0"/>
              <a:t>7/17/2024</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A7A6979-0714-4377-B894-6BE4C2D6E202}"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622312"/>
      </p:ext>
    </p:extLst>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28EA91-23AF-97DD-19FE-1CA0737E057F}"/>
              </a:ext>
            </a:extLst>
          </p:cNvPr>
          <p:cNvSpPr>
            <a:spLocks noGrp="1"/>
          </p:cNvSpPr>
          <p:nvPr>
            <p:ph type="ctrTitle"/>
          </p:nvPr>
        </p:nvSpPr>
        <p:spPr>
          <a:xfrm>
            <a:off x="457200" y="335902"/>
            <a:ext cx="7865706" cy="6087275"/>
          </a:xfrm>
        </p:spPr>
        <p:txBody>
          <a:bodyPr>
            <a:normAutofit fontScale="90000"/>
          </a:bodyPr>
          <a:lstStyle/>
          <a:p>
            <a:pPr>
              <a:spcBef>
                <a:spcPts val="600"/>
              </a:spcBef>
              <a:spcAft>
                <a:spcPts val="600"/>
              </a:spcAft>
            </a:pPr>
            <a:br>
              <a:rPr lang="sr-Latn-RS" dirty="0"/>
            </a:br>
            <a:br>
              <a:rPr lang="sr-Latn-RS" dirty="0"/>
            </a:br>
            <a:br>
              <a:rPr lang="sr-Latn-RS" dirty="0"/>
            </a:br>
            <a:br>
              <a:rPr lang="sr-Latn-RS" dirty="0"/>
            </a:br>
            <a:r>
              <a:rPr lang="en-US" sz="6000" dirty="0"/>
              <a:t>Navigating Vulnerability: Language Attitudes through an Intersectional Lens</a:t>
            </a:r>
            <a:br>
              <a:rPr lang="en-US" sz="5400" dirty="0"/>
            </a:br>
            <a:br>
              <a:rPr lang="sr-Latn-RS" sz="5400" dirty="0"/>
            </a:br>
            <a:br>
              <a:rPr lang="sr-Latn-RS" dirty="0"/>
            </a:br>
            <a:br>
              <a:rPr lang="sr-Latn-RS" dirty="0"/>
            </a:br>
            <a:r>
              <a:rPr lang="en-US" sz="2700" b="1" dirty="0"/>
              <a:t>Annemarie Sorescu-Marinkovi</a:t>
            </a:r>
            <a:r>
              <a:rPr lang="sr-Latn-RS" sz="2700" b="1" dirty="0"/>
              <a:t>ć</a:t>
            </a:r>
            <a:br>
              <a:rPr lang="sr-Latn-RS" sz="2700" b="1" dirty="0"/>
            </a:br>
            <a:br>
              <a:rPr lang="sr-Latn-RS" sz="2700" b="1" dirty="0"/>
            </a:br>
            <a:r>
              <a:rPr lang="sr-Latn-RS" sz="2700" b="1" dirty="0" err="1"/>
              <a:t>dušan</a:t>
            </a:r>
            <a:r>
              <a:rPr lang="sr-Latn-RS" sz="2700" b="1" dirty="0"/>
              <a:t> </a:t>
            </a:r>
            <a:r>
              <a:rPr lang="sr-Latn-RS" sz="2700" b="1" dirty="0" err="1"/>
              <a:t>vlajić</a:t>
            </a:r>
            <a:br>
              <a:rPr lang="sr-Latn-RS" sz="2700" dirty="0"/>
            </a:br>
            <a:br>
              <a:rPr lang="en-US" dirty="0"/>
            </a:br>
            <a:endParaRPr lang="en-US" dirty="0"/>
          </a:p>
        </p:txBody>
      </p:sp>
      <p:sp>
        <p:nvSpPr>
          <p:cNvPr id="5" name="Subtitle 4">
            <a:extLst>
              <a:ext uri="{FF2B5EF4-FFF2-40B4-BE49-F238E27FC236}">
                <a16:creationId xmlns:a16="http://schemas.microsoft.com/office/drawing/2014/main" id="{661A8E19-645E-AC5E-693C-9C6A5EEDA54F}"/>
              </a:ext>
            </a:extLst>
          </p:cNvPr>
          <p:cNvSpPr>
            <a:spLocks noGrp="1"/>
          </p:cNvSpPr>
          <p:nvPr>
            <p:ph type="subTitle" idx="1"/>
          </p:nvPr>
        </p:nvSpPr>
        <p:spPr>
          <a:xfrm>
            <a:off x="8534400" y="4838113"/>
            <a:ext cx="3423138" cy="1463040"/>
          </a:xfrm>
        </p:spPr>
        <p:txBody>
          <a:bodyPr>
            <a:normAutofit fontScale="92500" lnSpcReduction="10000"/>
          </a:bodyPr>
          <a:lstStyle/>
          <a:p>
            <a:r>
              <a:rPr lang="sr-Latn-RS" sz="1900" dirty="0"/>
              <a:t>Institute for Balkan </a:t>
            </a:r>
            <a:r>
              <a:rPr lang="sr-Latn-RS" sz="1900" dirty="0" err="1"/>
              <a:t>Studies</a:t>
            </a:r>
            <a:r>
              <a:rPr lang="sr-Latn-RS" sz="1900" dirty="0"/>
              <a:t>, </a:t>
            </a:r>
            <a:r>
              <a:rPr lang="sr-Latn-RS" sz="1900" dirty="0" err="1"/>
              <a:t>Serbian</a:t>
            </a:r>
            <a:r>
              <a:rPr lang="sr-Latn-RS" sz="1900" dirty="0"/>
              <a:t> </a:t>
            </a:r>
            <a:r>
              <a:rPr lang="sr-Latn-RS" sz="1900" dirty="0" err="1"/>
              <a:t>Academy</a:t>
            </a:r>
            <a:r>
              <a:rPr lang="sr-Latn-RS" sz="1900" dirty="0"/>
              <a:t> of </a:t>
            </a:r>
            <a:r>
              <a:rPr lang="sr-Latn-RS" sz="1900" dirty="0" err="1"/>
              <a:t>Sciences</a:t>
            </a:r>
            <a:r>
              <a:rPr lang="sr-Latn-RS" sz="1900" dirty="0"/>
              <a:t> </a:t>
            </a:r>
            <a:r>
              <a:rPr lang="sr-Latn-RS" sz="1900" dirty="0" err="1"/>
              <a:t>and</a:t>
            </a:r>
            <a:r>
              <a:rPr lang="sr-Latn-RS" sz="1900" dirty="0"/>
              <a:t> </a:t>
            </a:r>
            <a:r>
              <a:rPr lang="sr-Latn-RS" sz="1900" dirty="0" err="1"/>
              <a:t>Arts</a:t>
            </a:r>
            <a:endParaRPr lang="sr-Latn-RS" sz="1900" dirty="0"/>
          </a:p>
          <a:p>
            <a:endParaRPr lang="sr-Latn-RS" dirty="0"/>
          </a:p>
          <a:p>
            <a:r>
              <a:rPr lang="sr-Latn-RS" sz="1900" dirty="0"/>
              <a:t>Faculty of Philosophy, University of Niš</a:t>
            </a:r>
            <a:endParaRPr lang="en-US" sz="1900" dirty="0"/>
          </a:p>
        </p:txBody>
      </p:sp>
      <p:pic>
        <p:nvPicPr>
          <p:cNvPr id="7" name="Google Shape;111;p1" descr="A close-up of a logo&#10;&#10;Description automatically generated"/>
          <p:cNvPicPr preferRelativeResize="0"/>
          <p:nvPr/>
        </p:nvPicPr>
        <p:blipFill rotWithShape="1">
          <a:blip r:embed="rId2">
            <a:alphaModFix/>
          </a:blip>
          <a:srcRect/>
          <a:stretch/>
        </p:blipFill>
        <p:spPr>
          <a:xfrm>
            <a:off x="99646" y="5873261"/>
            <a:ext cx="3130062" cy="855785"/>
          </a:xfrm>
          <a:prstGeom prst="rect">
            <a:avLst/>
          </a:prstGeom>
          <a:noFill/>
          <a:ln>
            <a:noFill/>
          </a:ln>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2910" y="14637"/>
            <a:ext cx="3229090" cy="131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268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 </a:t>
            </a:r>
          </a:p>
        </p:txBody>
      </p:sp>
      <p:graphicFrame>
        <p:nvGraphicFramePr>
          <p:cNvPr id="2" name="Table 1">
            <a:extLst>
              <a:ext uri="{FF2B5EF4-FFF2-40B4-BE49-F238E27FC236}">
                <a16:creationId xmlns:a16="http://schemas.microsoft.com/office/drawing/2014/main" id="{A1666869-A201-4B62-AD9B-BFB413A05C30}"/>
              </a:ext>
            </a:extLst>
          </p:cNvPr>
          <p:cNvGraphicFramePr>
            <a:graphicFrameLocks noGrp="1"/>
          </p:cNvGraphicFramePr>
          <p:nvPr>
            <p:extLst>
              <p:ext uri="{D42A27DB-BD31-4B8C-83A1-F6EECF244321}">
                <p14:modId xmlns:p14="http://schemas.microsoft.com/office/powerpoint/2010/main" val="1463297105"/>
              </p:ext>
            </p:extLst>
          </p:nvPr>
        </p:nvGraphicFramePr>
        <p:xfrm>
          <a:off x="955431" y="2293554"/>
          <a:ext cx="10620480" cy="3741486"/>
        </p:xfrm>
        <a:graphic>
          <a:graphicData uri="http://schemas.openxmlformats.org/drawingml/2006/table">
            <a:tbl>
              <a:tblPr firstRow="1" firstCol="1" bandRow="1">
                <a:tableStyleId>{5C22544A-7EE6-4342-B048-85BDC9FD1C3A}</a:tableStyleId>
              </a:tblPr>
              <a:tblGrid>
                <a:gridCol w="1223565">
                  <a:extLst>
                    <a:ext uri="{9D8B030D-6E8A-4147-A177-3AD203B41FA5}">
                      <a16:colId xmlns:a16="http://schemas.microsoft.com/office/drawing/2014/main" val="937757038"/>
                    </a:ext>
                  </a:extLst>
                </a:gridCol>
                <a:gridCol w="1089498">
                  <a:extLst>
                    <a:ext uri="{9D8B030D-6E8A-4147-A177-3AD203B41FA5}">
                      <a16:colId xmlns:a16="http://schemas.microsoft.com/office/drawing/2014/main" val="2794892315"/>
                    </a:ext>
                  </a:extLst>
                </a:gridCol>
                <a:gridCol w="1254329">
                  <a:extLst>
                    <a:ext uri="{9D8B030D-6E8A-4147-A177-3AD203B41FA5}">
                      <a16:colId xmlns:a16="http://schemas.microsoft.com/office/drawing/2014/main" val="1690662097"/>
                    </a:ext>
                  </a:extLst>
                </a:gridCol>
                <a:gridCol w="876028">
                  <a:extLst>
                    <a:ext uri="{9D8B030D-6E8A-4147-A177-3AD203B41FA5}">
                      <a16:colId xmlns:a16="http://schemas.microsoft.com/office/drawing/2014/main" val="3730592744"/>
                    </a:ext>
                  </a:extLst>
                </a:gridCol>
                <a:gridCol w="1139140">
                  <a:extLst>
                    <a:ext uri="{9D8B030D-6E8A-4147-A177-3AD203B41FA5}">
                      <a16:colId xmlns:a16="http://schemas.microsoft.com/office/drawing/2014/main" val="2884039292"/>
                    </a:ext>
                  </a:extLst>
                </a:gridCol>
                <a:gridCol w="1007584">
                  <a:extLst>
                    <a:ext uri="{9D8B030D-6E8A-4147-A177-3AD203B41FA5}">
                      <a16:colId xmlns:a16="http://schemas.microsoft.com/office/drawing/2014/main" val="3150452302"/>
                    </a:ext>
                  </a:extLst>
                </a:gridCol>
                <a:gridCol w="849395">
                  <a:extLst>
                    <a:ext uri="{9D8B030D-6E8A-4147-A177-3AD203B41FA5}">
                      <a16:colId xmlns:a16="http://schemas.microsoft.com/office/drawing/2014/main" val="1929586559"/>
                    </a:ext>
                  </a:extLst>
                </a:gridCol>
                <a:gridCol w="1165773">
                  <a:extLst>
                    <a:ext uri="{9D8B030D-6E8A-4147-A177-3AD203B41FA5}">
                      <a16:colId xmlns:a16="http://schemas.microsoft.com/office/drawing/2014/main" val="3216763409"/>
                    </a:ext>
                  </a:extLst>
                </a:gridCol>
                <a:gridCol w="1007584">
                  <a:extLst>
                    <a:ext uri="{9D8B030D-6E8A-4147-A177-3AD203B41FA5}">
                      <a16:colId xmlns:a16="http://schemas.microsoft.com/office/drawing/2014/main" val="1920216814"/>
                    </a:ext>
                  </a:extLst>
                </a:gridCol>
                <a:gridCol w="1007584">
                  <a:extLst>
                    <a:ext uri="{9D8B030D-6E8A-4147-A177-3AD203B41FA5}">
                      <a16:colId xmlns:a16="http://schemas.microsoft.com/office/drawing/2014/main" val="2966051695"/>
                    </a:ext>
                  </a:extLst>
                </a:gridCol>
              </a:tblGrid>
              <a:tr h="453101">
                <a:tc gridSpan="10">
                  <a:txBody>
                    <a:bodyPr/>
                    <a:lstStyle/>
                    <a:p>
                      <a:pPr algn="ctr">
                        <a:lnSpc>
                          <a:spcPct val="107000"/>
                        </a:lnSpc>
                        <a:spcAft>
                          <a:spcPts val="0"/>
                        </a:spcAft>
                      </a:pPr>
                      <a:r>
                        <a:rPr lang="en-US" sz="1800" dirty="0"/>
                        <a:t>Education Level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3421692"/>
                  </a:ext>
                </a:extLst>
              </a:tr>
              <a:tr h="1729397">
                <a:tc>
                  <a:txBody>
                    <a:bodyPr/>
                    <a:lstStyle/>
                    <a:p>
                      <a:pPr algn="ctr">
                        <a:lnSpc>
                          <a:spcPct val="107000"/>
                        </a:lnSpc>
                        <a:spcAft>
                          <a:spcPts val="0"/>
                        </a:spcAft>
                      </a:pPr>
                      <a:r>
                        <a:rPr lang="sr-Latn-R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t>No school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t>Incomplete primary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t>Primary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t>Three-year secondary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t>Four-year secondary/high school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t>College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t>University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t>Postgraduate/doctorate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t>Other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7331832"/>
                  </a:ext>
                </a:extLst>
              </a:tr>
              <a:tr h="779494">
                <a:tc>
                  <a:txBody>
                    <a:bodyPr/>
                    <a:lstStyle/>
                    <a:p>
                      <a:pPr algn="ctr">
                        <a:lnSpc>
                          <a:spcPct val="107000"/>
                        </a:lnSpc>
                        <a:spcAft>
                          <a:spcPts val="0"/>
                        </a:spcAft>
                      </a:pPr>
                      <a:r>
                        <a:rPr lang="sr-Latn-RS" sz="1800" dirty="0">
                          <a:effectLst/>
                        </a:rPr>
                        <a:t>frequencies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a:effectLst/>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a:effectLst/>
                        </a:rPr>
                        <a:t>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a:effectLst/>
                        </a:rPr>
                        <a:t>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29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a:effectLst/>
                        </a:rPr>
                        <a:t>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a:effectLst/>
                        </a:rPr>
                        <a:t>36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a:effectLst/>
                        </a:rPr>
                        <a:t>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9799302"/>
                  </a:ext>
                </a:extLst>
              </a:tr>
              <a:tr h="779494">
                <a:tc>
                  <a:txBody>
                    <a:bodyPr/>
                    <a:lstStyle/>
                    <a:p>
                      <a:pPr algn="ctr">
                        <a:lnSpc>
                          <a:spcPct val="107000"/>
                        </a:lnSpc>
                        <a:spcAft>
                          <a:spcPts val="0"/>
                        </a:spcAft>
                      </a:pPr>
                      <a:r>
                        <a:rPr lang="sr-Latn-R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10.1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17.7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7.6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18.4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7.6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22.8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6.3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4884996"/>
                  </a:ext>
                </a:extLst>
              </a:tr>
            </a:tbl>
          </a:graphicData>
        </a:graphic>
      </p:graphicFrame>
    </p:spTree>
    <p:extLst>
      <p:ext uri="{BB962C8B-B14F-4D97-AF65-F5344CB8AC3E}">
        <p14:creationId xmlns:p14="http://schemas.microsoft.com/office/powerpoint/2010/main" val="2358488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 </a:t>
            </a:r>
          </a:p>
        </p:txBody>
      </p:sp>
      <p:sp>
        <p:nvSpPr>
          <p:cNvPr id="6" name="Title 1">
            <a:extLst>
              <a:ext uri="{FF2B5EF4-FFF2-40B4-BE49-F238E27FC236}">
                <a16:creationId xmlns:a16="http://schemas.microsoft.com/office/drawing/2014/main" id="{E5A8C9A3-9539-4245-8353-4F1909125733}"/>
              </a:ext>
            </a:extLst>
          </p:cNvPr>
          <p:cNvSpPr>
            <a:spLocks noGrp="1"/>
          </p:cNvSpPr>
          <p:nvPr>
            <p:ph type="title"/>
          </p:nvPr>
        </p:nvSpPr>
        <p:spPr>
          <a:xfrm>
            <a:off x="873252" y="623566"/>
            <a:ext cx="4954641" cy="1439353"/>
          </a:xfrm>
        </p:spPr>
        <p:txBody>
          <a:bodyPr/>
          <a:lstStyle/>
          <a:p>
            <a:r>
              <a:rPr lang="sr-Latn-RS" dirty="0"/>
              <a:t>RESULTS</a:t>
            </a:r>
            <a:endParaRPr lang="en-US" dirty="0"/>
          </a:p>
        </p:txBody>
      </p:sp>
      <p:graphicFrame>
        <p:nvGraphicFramePr>
          <p:cNvPr id="10" name="Table 9">
            <a:extLst>
              <a:ext uri="{FF2B5EF4-FFF2-40B4-BE49-F238E27FC236}">
                <a16:creationId xmlns:a16="http://schemas.microsoft.com/office/drawing/2014/main" id="{A17349AB-805E-4757-8BC0-B896A1D8D392}"/>
              </a:ext>
            </a:extLst>
          </p:cNvPr>
          <p:cNvGraphicFramePr>
            <a:graphicFrameLocks noGrp="1"/>
          </p:cNvGraphicFramePr>
          <p:nvPr>
            <p:extLst>
              <p:ext uri="{D42A27DB-BD31-4B8C-83A1-F6EECF244321}">
                <p14:modId xmlns:p14="http://schemas.microsoft.com/office/powerpoint/2010/main" val="830701103"/>
              </p:ext>
            </p:extLst>
          </p:nvPr>
        </p:nvGraphicFramePr>
        <p:xfrm>
          <a:off x="1476991" y="2598665"/>
          <a:ext cx="9759577" cy="2803780"/>
        </p:xfrm>
        <a:graphic>
          <a:graphicData uri="http://schemas.openxmlformats.org/drawingml/2006/table">
            <a:tbl>
              <a:tblPr firstRow="1" firstCol="1" bandRow="1">
                <a:tableStyleId>{5C22544A-7EE6-4342-B048-85BDC9FD1C3A}</a:tableStyleId>
              </a:tblPr>
              <a:tblGrid>
                <a:gridCol w="2638339">
                  <a:extLst>
                    <a:ext uri="{9D8B030D-6E8A-4147-A177-3AD203B41FA5}">
                      <a16:colId xmlns:a16="http://schemas.microsoft.com/office/drawing/2014/main" val="1307703699"/>
                    </a:ext>
                  </a:extLst>
                </a:gridCol>
                <a:gridCol w="1801964">
                  <a:extLst>
                    <a:ext uri="{9D8B030D-6E8A-4147-A177-3AD203B41FA5}">
                      <a16:colId xmlns:a16="http://schemas.microsoft.com/office/drawing/2014/main" val="1796803087"/>
                    </a:ext>
                  </a:extLst>
                </a:gridCol>
                <a:gridCol w="2659637">
                  <a:extLst>
                    <a:ext uri="{9D8B030D-6E8A-4147-A177-3AD203B41FA5}">
                      <a16:colId xmlns:a16="http://schemas.microsoft.com/office/drawing/2014/main" val="401831124"/>
                    </a:ext>
                  </a:extLst>
                </a:gridCol>
                <a:gridCol w="2659637">
                  <a:extLst>
                    <a:ext uri="{9D8B030D-6E8A-4147-A177-3AD203B41FA5}">
                      <a16:colId xmlns:a16="http://schemas.microsoft.com/office/drawing/2014/main" val="1178096004"/>
                    </a:ext>
                  </a:extLst>
                </a:gridCol>
              </a:tblGrid>
              <a:tr h="261778">
                <a:tc rowSpan="2">
                  <a:txBody>
                    <a:bodyPr/>
                    <a:lstStyle/>
                    <a:p>
                      <a:pPr algn="ctr">
                        <a:lnSpc>
                          <a:spcPct val="107000"/>
                        </a:lnSpc>
                        <a:spcAft>
                          <a:spcPts val="0"/>
                        </a:spcAft>
                      </a:pPr>
                      <a:r>
                        <a:rPr lang="sr-Latn-CS" sz="2200" dirty="0">
                          <a:effectLst/>
                        </a:rPr>
                        <a:t> </a:t>
                      </a:r>
                      <a:r>
                        <a:rPr lang="en-US" sz="2200" b="1" kern="1200" dirty="0">
                          <a:solidFill>
                            <a:schemeClr val="lt1"/>
                          </a:solidFill>
                          <a:effectLst/>
                          <a:latin typeface="+mn-lt"/>
                          <a:ea typeface="+mn-ea"/>
                          <a:cs typeface="+mn-cs"/>
                        </a:rPr>
                        <a:t>Is it important for you to maintain/revitalize (learn) your language?</a:t>
                      </a:r>
                    </a:p>
                  </a:txBody>
                  <a:tcPr marL="68580" marR="68580" marT="0" marB="0" anchor="ctr"/>
                </a:tc>
                <a:tc gridSpan="2">
                  <a:txBody>
                    <a:bodyPr/>
                    <a:lstStyle/>
                    <a:p>
                      <a:pPr algn="ctr">
                        <a:lnSpc>
                          <a:spcPct val="107000"/>
                        </a:lnSpc>
                        <a:spcAft>
                          <a:spcPts val="0"/>
                        </a:spcAft>
                      </a:pPr>
                      <a:r>
                        <a:rPr lang="sr-Latn-RS" sz="2200" dirty="0">
                          <a:effectLst/>
                        </a:rPr>
                        <a:t>GENDER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rowSpan="5">
                  <a:txBody>
                    <a:bodyPr/>
                    <a:lstStyle/>
                    <a:p>
                      <a:pPr algn="ctr">
                        <a:lnSpc>
                          <a:spcPct val="107000"/>
                        </a:lnSpc>
                        <a:spcAft>
                          <a:spcPts val="0"/>
                        </a:spcAft>
                      </a:pPr>
                      <a:r>
                        <a:rPr lang="sr-Latn-RS" sz="2200" b="1" kern="1200" dirty="0">
                          <a:solidFill>
                            <a:schemeClr val="lt1"/>
                          </a:solidFill>
                          <a:effectLst/>
                          <a:latin typeface="+mn-lt"/>
                          <a:ea typeface="+mn-ea"/>
                          <a:cs typeface="+mn-cs"/>
                        </a:rPr>
                        <a:t>χ2 (2, n = 157) = 3.55, p = .170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1950846"/>
                  </a:ext>
                </a:extLst>
              </a:tr>
              <a:tr h="227910">
                <a:tc vMerge="1">
                  <a:txBody>
                    <a:bodyPr/>
                    <a:lstStyle/>
                    <a:p>
                      <a:pPr algn="ctr"/>
                      <a:endParaRPr lang="en-US" sz="2800" b="1" kern="1200" dirty="0">
                        <a:solidFill>
                          <a:schemeClr val="lt1"/>
                        </a:solidFill>
                        <a:effectLst/>
                        <a:latin typeface="+mn-lt"/>
                        <a:ea typeface="+mn-ea"/>
                        <a:cs typeface="+mn-cs"/>
                      </a:endParaRPr>
                    </a:p>
                  </a:txBody>
                  <a:tcPr marL="68580" marR="68580" marT="0" marB="0" anchor="ctr"/>
                </a:tc>
                <a:tc>
                  <a:txBody>
                    <a:bodyPr/>
                    <a:lstStyle/>
                    <a:p>
                      <a:pPr algn="ctr">
                        <a:lnSpc>
                          <a:spcPct val="107000"/>
                        </a:lnSpc>
                        <a:spcAft>
                          <a:spcPts val="0"/>
                        </a:spcAft>
                      </a:pPr>
                      <a:r>
                        <a:rPr lang="sr-Latn-RS" sz="2200" dirty="0">
                          <a:effectLst/>
                        </a:rPr>
                        <a:t>MALE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FEMALE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29658673"/>
                  </a:ext>
                </a:extLst>
              </a:tr>
              <a:tr h="262122">
                <a:tc>
                  <a:txBody>
                    <a:bodyPr/>
                    <a:lstStyle/>
                    <a:p>
                      <a:pPr algn="ctr">
                        <a:lnSpc>
                          <a:spcPct val="107000"/>
                        </a:lnSpc>
                        <a:spcAft>
                          <a:spcPts val="0"/>
                        </a:spcAft>
                      </a:pPr>
                      <a:r>
                        <a:rPr lang="sr-Latn-RS" sz="2200" dirty="0">
                          <a:effectLst/>
                          <a:latin typeface="Calibri" panose="020F0502020204030204" pitchFamily="34" charset="0"/>
                          <a:ea typeface="Calibri" panose="020F0502020204030204" pitchFamily="34" charset="0"/>
                          <a:cs typeface="Times New Roman" panose="02020603050405020304" pitchFamily="18" charset="0"/>
                        </a:rPr>
                        <a:t>YES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58</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84</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7345981"/>
                  </a:ext>
                </a:extLst>
              </a:tr>
              <a:tr h="261778">
                <a:tc>
                  <a:txBody>
                    <a:bodyPr/>
                    <a:lstStyle/>
                    <a:p>
                      <a:pPr algn="ctr">
                        <a:lnSpc>
                          <a:spcPct val="107000"/>
                        </a:lnSpc>
                        <a:spcAft>
                          <a:spcPts val="0"/>
                        </a:spcAft>
                      </a:pPr>
                      <a:r>
                        <a:rPr lang="sr-Latn-RS" sz="2200" dirty="0">
                          <a:effectLst/>
                        </a:rPr>
                        <a:t>NO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a:effectLst/>
                        </a:rPr>
                        <a:t>2</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3861652"/>
                  </a:ext>
                </a:extLst>
              </a:tr>
              <a:tr h="261778">
                <a:tc>
                  <a:txBody>
                    <a:bodyPr/>
                    <a:lstStyle/>
                    <a:p>
                      <a:pPr algn="ctr">
                        <a:lnSpc>
                          <a:spcPct val="107000"/>
                        </a:lnSpc>
                        <a:spcAft>
                          <a:spcPts val="0"/>
                        </a:spcAft>
                      </a:pPr>
                      <a:r>
                        <a:rPr lang="sr-Latn-RS" sz="2200" dirty="0">
                          <a:effectLst/>
                        </a:rPr>
                        <a:t>I DON’T CARE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7</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6</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7381640"/>
                  </a:ext>
                </a:extLst>
              </a:tr>
            </a:tbl>
          </a:graphicData>
        </a:graphic>
      </p:graphicFrame>
      <p:sp>
        <p:nvSpPr>
          <p:cNvPr id="11" name="Rectangle 4">
            <a:extLst>
              <a:ext uri="{FF2B5EF4-FFF2-40B4-BE49-F238E27FC236}">
                <a16:creationId xmlns:a16="http://schemas.microsoft.com/office/drawing/2014/main" id="{49AC65AF-70C7-4E2C-9E75-829EB976E15A}"/>
              </a:ext>
            </a:extLst>
          </p:cNvPr>
          <p:cNvSpPr>
            <a:spLocks noChangeArrowheads="1"/>
          </p:cNvSpPr>
          <p:nvPr/>
        </p:nvSpPr>
        <p:spPr bwMode="auto">
          <a:xfrm>
            <a:off x="4043172" y="27688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66623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 </a:t>
            </a:r>
          </a:p>
        </p:txBody>
      </p:sp>
      <p:graphicFrame>
        <p:nvGraphicFramePr>
          <p:cNvPr id="10" name="Table 9">
            <a:extLst>
              <a:ext uri="{FF2B5EF4-FFF2-40B4-BE49-F238E27FC236}">
                <a16:creationId xmlns:a16="http://schemas.microsoft.com/office/drawing/2014/main" id="{A17349AB-805E-4757-8BC0-B896A1D8D392}"/>
              </a:ext>
            </a:extLst>
          </p:cNvPr>
          <p:cNvGraphicFramePr>
            <a:graphicFrameLocks noGrp="1"/>
          </p:cNvGraphicFramePr>
          <p:nvPr>
            <p:extLst>
              <p:ext uri="{D42A27DB-BD31-4B8C-83A1-F6EECF244321}">
                <p14:modId xmlns:p14="http://schemas.microsoft.com/office/powerpoint/2010/main" val="4129097053"/>
              </p:ext>
            </p:extLst>
          </p:nvPr>
        </p:nvGraphicFramePr>
        <p:xfrm>
          <a:off x="1216211" y="931983"/>
          <a:ext cx="9759577" cy="2596975"/>
        </p:xfrm>
        <a:graphic>
          <a:graphicData uri="http://schemas.openxmlformats.org/drawingml/2006/table">
            <a:tbl>
              <a:tblPr firstRow="1" firstCol="1" bandRow="1">
                <a:tableStyleId>{5C22544A-7EE6-4342-B048-85BDC9FD1C3A}</a:tableStyleId>
              </a:tblPr>
              <a:tblGrid>
                <a:gridCol w="2638339">
                  <a:extLst>
                    <a:ext uri="{9D8B030D-6E8A-4147-A177-3AD203B41FA5}">
                      <a16:colId xmlns:a16="http://schemas.microsoft.com/office/drawing/2014/main" val="1307703699"/>
                    </a:ext>
                  </a:extLst>
                </a:gridCol>
                <a:gridCol w="1801964">
                  <a:extLst>
                    <a:ext uri="{9D8B030D-6E8A-4147-A177-3AD203B41FA5}">
                      <a16:colId xmlns:a16="http://schemas.microsoft.com/office/drawing/2014/main" val="1796803087"/>
                    </a:ext>
                  </a:extLst>
                </a:gridCol>
                <a:gridCol w="2659637">
                  <a:extLst>
                    <a:ext uri="{9D8B030D-6E8A-4147-A177-3AD203B41FA5}">
                      <a16:colId xmlns:a16="http://schemas.microsoft.com/office/drawing/2014/main" val="401831124"/>
                    </a:ext>
                  </a:extLst>
                </a:gridCol>
                <a:gridCol w="2659637">
                  <a:extLst>
                    <a:ext uri="{9D8B030D-6E8A-4147-A177-3AD203B41FA5}">
                      <a16:colId xmlns:a16="http://schemas.microsoft.com/office/drawing/2014/main" val="1178096004"/>
                    </a:ext>
                  </a:extLst>
                </a:gridCol>
              </a:tblGrid>
              <a:tr h="189357">
                <a:tc row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sr-Latn-RS" sz="2200" dirty="0">
                          <a:effectLst/>
                        </a:rPr>
                        <a:t>... </a:t>
                      </a:r>
                      <a:r>
                        <a:rPr lang="en-US" sz="2200" b="1" kern="1200" dirty="0">
                          <a:solidFill>
                            <a:schemeClr val="lt1"/>
                          </a:solidFill>
                          <a:effectLst/>
                          <a:latin typeface="+mn-lt"/>
                          <a:ea typeface="+mn-ea"/>
                          <a:cs typeface="+mn-cs"/>
                        </a:rPr>
                        <a:t>to transmit your language to the young generation?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sr-Latn-RS" sz="2200" dirty="0">
                          <a:effectLst/>
                        </a:rPr>
                        <a:t>GENDER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rowSpan="5">
                  <a:txBody>
                    <a:bodyPr/>
                    <a:lstStyle/>
                    <a:p>
                      <a:pPr algn="ctr">
                        <a:lnSpc>
                          <a:spcPct val="107000"/>
                        </a:lnSpc>
                        <a:spcAft>
                          <a:spcPts val="0"/>
                        </a:spcAft>
                      </a:pPr>
                      <a:r>
                        <a:rPr lang="sr-Latn-RS" sz="2200" dirty="0">
                          <a:effectLst/>
                          <a:latin typeface="+mn-lt"/>
                          <a:ea typeface="Calibri" panose="020F0502020204030204" pitchFamily="34" charset="0"/>
                          <a:cs typeface="Times New Roman" panose="02020603050405020304" pitchFamily="18" charset="0"/>
                        </a:rPr>
                        <a:t>χ2 (2, n = 156) = 3.53, p = .171</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1950846"/>
                  </a:ext>
                </a:extLst>
              </a:tr>
              <a:tr h="1181398">
                <a:tc vMerge="1">
                  <a:txBody>
                    <a:bodyPr/>
                    <a:lstStyle/>
                    <a:p>
                      <a:pPr algn="ctr"/>
                      <a:endParaRPr lang="en-US" sz="2800" b="1" kern="1200" dirty="0">
                        <a:solidFill>
                          <a:schemeClr val="lt1"/>
                        </a:solidFill>
                        <a:effectLst/>
                        <a:latin typeface="+mn-lt"/>
                        <a:ea typeface="+mn-ea"/>
                        <a:cs typeface="+mn-cs"/>
                      </a:endParaRPr>
                    </a:p>
                  </a:txBody>
                  <a:tcPr marL="68580" marR="68580" marT="0" marB="0" anchor="ctr"/>
                </a:tc>
                <a:tc>
                  <a:txBody>
                    <a:bodyPr/>
                    <a:lstStyle/>
                    <a:p>
                      <a:pPr algn="ctr">
                        <a:lnSpc>
                          <a:spcPct val="107000"/>
                        </a:lnSpc>
                        <a:spcAft>
                          <a:spcPts val="0"/>
                        </a:spcAft>
                      </a:pPr>
                      <a:r>
                        <a:rPr lang="sr-Latn-RS" sz="2200" dirty="0">
                          <a:effectLst/>
                        </a:rPr>
                        <a:t>MALE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FEMALE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29658673"/>
                  </a:ext>
                </a:extLst>
              </a:tr>
              <a:tr h="189357">
                <a:tc>
                  <a:txBody>
                    <a:bodyPr/>
                    <a:lstStyle/>
                    <a:p>
                      <a:pPr algn="ctr">
                        <a:lnSpc>
                          <a:spcPct val="107000"/>
                        </a:lnSpc>
                        <a:spcAft>
                          <a:spcPts val="0"/>
                        </a:spcAft>
                      </a:pPr>
                      <a:r>
                        <a:rPr lang="sr-Latn-RS" sz="2200" dirty="0">
                          <a:effectLst/>
                          <a:latin typeface="Calibri" panose="020F0502020204030204" pitchFamily="34" charset="0"/>
                          <a:ea typeface="Calibri" panose="020F0502020204030204" pitchFamily="34" charset="0"/>
                          <a:cs typeface="Times New Roman" panose="02020603050405020304" pitchFamily="18" charset="0"/>
                        </a:rPr>
                        <a:t>YES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latin typeface="+mn-lt"/>
                          <a:ea typeface="Calibri" panose="020F0502020204030204" pitchFamily="34" charset="0"/>
                          <a:cs typeface="Calibri" panose="020F0502020204030204" pitchFamily="34" charset="0"/>
                        </a:rPr>
                        <a:t>57</a:t>
                      </a:r>
                      <a:endParaRPr lang="en-US" sz="22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sr-Latn-RS" sz="2200" dirty="0">
                          <a:effectLst/>
                          <a:latin typeface="+mn-lt"/>
                          <a:ea typeface="Calibri" panose="020F0502020204030204" pitchFamily="34" charset="0"/>
                          <a:cs typeface="Calibri" panose="020F0502020204030204" pitchFamily="34" charset="0"/>
                        </a:rPr>
                        <a:t>82</a:t>
                      </a:r>
                      <a:endParaRPr lang="en-US" sz="2200" dirty="0">
                        <a:effectLst/>
                        <a:latin typeface="+mn-lt"/>
                        <a:ea typeface="Calibri" panose="020F0502020204030204" pitchFamily="34" charset="0"/>
                        <a:cs typeface="Calibri" panose="020F0502020204030204" pitchFamily="34"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7345981"/>
                  </a:ext>
                </a:extLst>
              </a:tr>
              <a:tr h="189357">
                <a:tc>
                  <a:txBody>
                    <a:bodyPr/>
                    <a:lstStyle/>
                    <a:p>
                      <a:pPr algn="ctr">
                        <a:lnSpc>
                          <a:spcPct val="107000"/>
                        </a:lnSpc>
                        <a:spcAft>
                          <a:spcPts val="0"/>
                        </a:spcAft>
                      </a:pPr>
                      <a:r>
                        <a:rPr lang="sr-Latn-RS" sz="2200" dirty="0">
                          <a:effectLst/>
                        </a:rPr>
                        <a:t>NO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latin typeface="+mn-lt"/>
                          <a:ea typeface="Calibri" panose="020F0502020204030204" pitchFamily="34" charset="0"/>
                          <a:cs typeface="Calibri" panose="020F0502020204030204" pitchFamily="34" charset="0"/>
                        </a:rPr>
                        <a:t>2</a:t>
                      </a:r>
                      <a:endParaRPr lang="en-US" sz="22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sr-Latn-RS" sz="2200" dirty="0">
                          <a:effectLst/>
                          <a:latin typeface="+mn-lt"/>
                          <a:ea typeface="Calibri" panose="020F0502020204030204" pitchFamily="34" charset="0"/>
                          <a:cs typeface="Calibri" panose="020F0502020204030204" pitchFamily="34" charset="0"/>
                        </a:rPr>
                        <a:t>0</a:t>
                      </a:r>
                      <a:endParaRPr lang="en-US" sz="2200" dirty="0">
                        <a:effectLst/>
                        <a:latin typeface="+mn-lt"/>
                        <a:ea typeface="Calibri" panose="020F0502020204030204" pitchFamily="34" charset="0"/>
                        <a:cs typeface="Calibri" panose="020F0502020204030204" pitchFamily="34"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3861652"/>
                  </a:ext>
                </a:extLst>
              </a:tr>
              <a:tr h="387765">
                <a:tc>
                  <a:txBody>
                    <a:bodyPr/>
                    <a:lstStyle/>
                    <a:p>
                      <a:pPr algn="ctr">
                        <a:lnSpc>
                          <a:spcPct val="107000"/>
                        </a:lnSpc>
                        <a:spcAft>
                          <a:spcPts val="0"/>
                        </a:spcAft>
                      </a:pPr>
                      <a:r>
                        <a:rPr lang="sr-Latn-RS" sz="2200" dirty="0">
                          <a:effectLst/>
                        </a:rPr>
                        <a:t>I DON’T CARE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a:effectLst/>
                          <a:latin typeface="+mn-lt"/>
                          <a:ea typeface="Calibri" panose="020F0502020204030204" pitchFamily="34" charset="0"/>
                          <a:cs typeface="Calibri" panose="020F0502020204030204" pitchFamily="34" charset="0"/>
                        </a:rPr>
                        <a:t>8</a:t>
                      </a:r>
                      <a:endParaRPr lang="en-US" sz="22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sr-Latn-RS" sz="2200" dirty="0">
                          <a:effectLst/>
                          <a:latin typeface="+mn-lt"/>
                          <a:ea typeface="Calibri" panose="020F0502020204030204" pitchFamily="34" charset="0"/>
                          <a:cs typeface="Calibri" panose="020F0502020204030204" pitchFamily="34" charset="0"/>
                        </a:rPr>
                        <a:t>7</a:t>
                      </a:r>
                      <a:endParaRPr lang="en-US" sz="2200" dirty="0">
                        <a:effectLst/>
                        <a:latin typeface="+mn-lt"/>
                        <a:ea typeface="Calibri" panose="020F0502020204030204" pitchFamily="34" charset="0"/>
                        <a:cs typeface="Calibri" panose="020F0502020204030204" pitchFamily="34"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7381640"/>
                  </a:ext>
                </a:extLst>
              </a:tr>
            </a:tbl>
          </a:graphicData>
        </a:graphic>
      </p:graphicFrame>
      <p:sp>
        <p:nvSpPr>
          <p:cNvPr id="11" name="Rectangle 4">
            <a:extLst>
              <a:ext uri="{FF2B5EF4-FFF2-40B4-BE49-F238E27FC236}">
                <a16:creationId xmlns:a16="http://schemas.microsoft.com/office/drawing/2014/main" id="{49AC65AF-70C7-4E2C-9E75-829EB976E15A}"/>
              </a:ext>
            </a:extLst>
          </p:cNvPr>
          <p:cNvSpPr>
            <a:spLocks noChangeArrowheads="1"/>
          </p:cNvSpPr>
          <p:nvPr/>
        </p:nvSpPr>
        <p:spPr bwMode="auto">
          <a:xfrm>
            <a:off x="4043172" y="27688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D63ABC4C-22E9-405B-A3A9-4253F9F689C9}"/>
              </a:ext>
            </a:extLst>
          </p:cNvPr>
          <p:cNvGraphicFramePr>
            <a:graphicFrameLocks noGrp="1"/>
          </p:cNvGraphicFramePr>
          <p:nvPr>
            <p:extLst>
              <p:ext uri="{D42A27DB-BD31-4B8C-83A1-F6EECF244321}">
                <p14:modId xmlns:p14="http://schemas.microsoft.com/office/powerpoint/2010/main" val="1990339202"/>
              </p:ext>
            </p:extLst>
          </p:nvPr>
        </p:nvGraphicFramePr>
        <p:xfrm>
          <a:off x="1216211" y="3849835"/>
          <a:ext cx="9759577" cy="2596975"/>
        </p:xfrm>
        <a:graphic>
          <a:graphicData uri="http://schemas.openxmlformats.org/drawingml/2006/table">
            <a:tbl>
              <a:tblPr firstRow="1" firstCol="1" bandRow="1">
                <a:tableStyleId>{5C22544A-7EE6-4342-B048-85BDC9FD1C3A}</a:tableStyleId>
              </a:tblPr>
              <a:tblGrid>
                <a:gridCol w="2638339">
                  <a:extLst>
                    <a:ext uri="{9D8B030D-6E8A-4147-A177-3AD203B41FA5}">
                      <a16:colId xmlns:a16="http://schemas.microsoft.com/office/drawing/2014/main" val="1307703699"/>
                    </a:ext>
                  </a:extLst>
                </a:gridCol>
                <a:gridCol w="1801964">
                  <a:extLst>
                    <a:ext uri="{9D8B030D-6E8A-4147-A177-3AD203B41FA5}">
                      <a16:colId xmlns:a16="http://schemas.microsoft.com/office/drawing/2014/main" val="1796803087"/>
                    </a:ext>
                  </a:extLst>
                </a:gridCol>
                <a:gridCol w="2659637">
                  <a:extLst>
                    <a:ext uri="{9D8B030D-6E8A-4147-A177-3AD203B41FA5}">
                      <a16:colId xmlns:a16="http://schemas.microsoft.com/office/drawing/2014/main" val="401831124"/>
                    </a:ext>
                  </a:extLst>
                </a:gridCol>
                <a:gridCol w="2659637">
                  <a:extLst>
                    <a:ext uri="{9D8B030D-6E8A-4147-A177-3AD203B41FA5}">
                      <a16:colId xmlns:a16="http://schemas.microsoft.com/office/drawing/2014/main" val="1178096004"/>
                    </a:ext>
                  </a:extLst>
                </a:gridCol>
              </a:tblGrid>
              <a:tr h="189357">
                <a:tc row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sr-Latn-RS" sz="2200" dirty="0">
                          <a:effectLst/>
                        </a:rPr>
                        <a:t>... </a:t>
                      </a:r>
                      <a:r>
                        <a:rPr lang="en-US" sz="2200" b="1" kern="1200" dirty="0">
                          <a:solidFill>
                            <a:schemeClr val="lt1"/>
                          </a:solidFill>
                          <a:effectLst/>
                          <a:latin typeface="+mn-lt"/>
                          <a:ea typeface="+mn-ea"/>
                          <a:cs typeface="+mn-cs"/>
                        </a:rPr>
                        <a:t>to introduce or keep your language in school?</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sr-Latn-RS" sz="2200" dirty="0">
                          <a:effectLst/>
                        </a:rPr>
                        <a:t>GENDER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rowSpan="5">
                  <a:txBody>
                    <a:bodyPr/>
                    <a:lstStyle/>
                    <a:p>
                      <a:pPr algn="ctr">
                        <a:lnSpc>
                          <a:spcPct val="107000"/>
                        </a:lnSpc>
                        <a:spcAft>
                          <a:spcPts val="0"/>
                        </a:spcAft>
                      </a:pPr>
                      <a:r>
                        <a:rPr lang="sr-Latn-RS" sz="2200" b="1" kern="1200" dirty="0">
                          <a:solidFill>
                            <a:schemeClr val="lt1"/>
                          </a:solidFill>
                          <a:effectLst/>
                          <a:latin typeface="+mn-lt"/>
                          <a:ea typeface="+mn-ea"/>
                          <a:cs typeface="+mn-cs"/>
                        </a:rPr>
                        <a:t>χ2 (2, n = 153) = 1.53, p = .465</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1950846"/>
                  </a:ext>
                </a:extLst>
              </a:tr>
              <a:tr h="1181398">
                <a:tc vMerge="1">
                  <a:txBody>
                    <a:bodyPr/>
                    <a:lstStyle/>
                    <a:p>
                      <a:pPr algn="ctr"/>
                      <a:endParaRPr lang="en-US" sz="2800" b="1" kern="1200" dirty="0">
                        <a:solidFill>
                          <a:schemeClr val="lt1"/>
                        </a:solidFill>
                        <a:effectLst/>
                        <a:latin typeface="+mn-lt"/>
                        <a:ea typeface="+mn-ea"/>
                        <a:cs typeface="+mn-cs"/>
                      </a:endParaRPr>
                    </a:p>
                  </a:txBody>
                  <a:tcPr marL="68580" marR="68580" marT="0" marB="0" anchor="ctr"/>
                </a:tc>
                <a:tc>
                  <a:txBody>
                    <a:bodyPr/>
                    <a:lstStyle/>
                    <a:p>
                      <a:pPr algn="ctr">
                        <a:lnSpc>
                          <a:spcPct val="107000"/>
                        </a:lnSpc>
                        <a:spcAft>
                          <a:spcPts val="0"/>
                        </a:spcAft>
                      </a:pPr>
                      <a:r>
                        <a:rPr lang="sr-Latn-RS" sz="2200" dirty="0">
                          <a:effectLst/>
                        </a:rPr>
                        <a:t>MALE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FEMALE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29658673"/>
                  </a:ext>
                </a:extLst>
              </a:tr>
              <a:tr h="189357">
                <a:tc>
                  <a:txBody>
                    <a:bodyPr/>
                    <a:lstStyle/>
                    <a:p>
                      <a:pPr algn="ctr">
                        <a:lnSpc>
                          <a:spcPct val="107000"/>
                        </a:lnSpc>
                        <a:spcAft>
                          <a:spcPts val="0"/>
                        </a:spcAft>
                      </a:pPr>
                      <a:r>
                        <a:rPr lang="sr-Latn-RS" sz="2200" dirty="0">
                          <a:effectLst/>
                          <a:latin typeface="Calibri" panose="020F0502020204030204" pitchFamily="34" charset="0"/>
                          <a:ea typeface="Calibri" panose="020F0502020204030204" pitchFamily="34" charset="0"/>
                          <a:cs typeface="Times New Roman" panose="02020603050405020304" pitchFamily="18" charset="0"/>
                        </a:rPr>
                        <a:t>YES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latin typeface="+mn-lt"/>
                          <a:ea typeface="Calibri" panose="020F0502020204030204" pitchFamily="34" charset="0"/>
                          <a:cs typeface="Times New Roman" panose="02020603050405020304" pitchFamily="18" charset="0"/>
                        </a:rPr>
                        <a:t>44</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latin typeface="+mn-lt"/>
                          <a:ea typeface="Calibri" panose="020F0502020204030204" pitchFamily="34" charset="0"/>
                          <a:cs typeface="Times New Roman" panose="02020603050405020304" pitchFamily="18" charset="0"/>
                        </a:rPr>
                        <a:t>65</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7345981"/>
                  </a:ext>
                </a:extLst>
              </a:tr>
              <a:tr h="189357">
                <a:tc>
                  <a:txBody>
                    <a:bodyPr/>
                    <a:lstStyle/>
                    <a:p>
                      <a:pPr algn="ctr">
                        <a:lnSpc>
                          <a:spcPct val="107000"/>
                        </a:lnSpc>
                        <a:spcAft>
                          <a:spcPts val="0"/>
                        </a:spcAft>
                      </a:pPr>
                      <a:r>
                        <a:rPr lang="sr-Latn-RS" sz="2200" dirty="0">
                          <a:effectLst/>
                        </a:rPr>
                        <a:t>NO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latin typeface="+mn-lt"/>
                          <a:ea typeface="Calibri" panose="020F0502020204030204" pitchFamily="34" charset="0"/>
                          <a:cs typeface="Times New Roman" panose="02020603050405020304" pitchFamily="18" charset="0"/>
                        </a:rPr>
                        <a:t>12</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latin typeface="+mn-lt"/>
                          <a:ea typeface="Calibri" panose="020F0502020204030204" pitchFamily="34" charset="0"/>
                          <a:cs typeface="Times New Roman" panose="02020603050405020304" pitchFamily="18" charset="0"/>
                        </a:rPr>
                        <a:t>10</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3861652"/>
                  </a:ext>
                </a:extLst>
              </a:tr>
              <a:tr h="387765">
                <a:tc>
                  <a:txBody>
                    <a:bodyPr/>
                    <a:lstStyle/>
                    <a:p>
                      <a:pPr algn="ctr">
                        <a:lnSpc>
                          <a:spcPct val="107000"/>
                        </a:lnSpc>
                        <a:spcAft>
                          <a:spcPts val="0"/>
                        </a:spcAft>
                      </a:pPr>
                      <a:r>
                        <a:rPr lang="sr-Latn-RS" sz="2200" dirty="0">
                          <a:effectLst/>
                        </a:rPr>
                        <a:t>I DON’T CARE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a:effectLst/>
                          <a:latin typeface="+mn-lt"/>
                          <a:ea typeface="Calibri" panose="020F0502020204030204" pitchFamily="34" charset="0"/>
                          <a:cs typeface="Times New Roman" panose="02020603050405020304" pitchFamily="18" charset="0"/>
                        </a:rPr>
                        <a:t>9</a:t>
                      </a:r>
                      <a:endParaRPr lang="en-US" sz="2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latin typeface="+mn-lt"/>
                          <a:ea typeface="Calibri" panose="020F0502020204030204" pitchFamily="34" charset="0"/>
                          <a:cs typeface="Times New Roman" panose="02020603050405020304" pitchFamily="18" charset="0"/>
                        </a:rPr>
                        <a:t>13</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7381640"/>
                  </a:ext>
                </a:extLst>
              </a:tr>
            </a:tbl>
          </a:graphicData>
        </a:graphic>
      </p:graphicFrame>
    </p:spTree>
    <p:extLst>
      <p:ext uri="{BB962C8B-B14F-4D97-AF65-F5344CB8AC3E}">
        <p14:creationId xmlns:p14="http://schemas.microsoft.com/office/powerpoint/2010/main" val="105288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49AC65AF-70C7-4E2C-9E75-829EB976E15A}"/>
              </a:ext>
            </a:extLst>
          </p:cNvPr>
          <p:cNvSpPr>
            <a:spLocks noChangeArrowheads="1"/>
          </p:cNvSpPr>
          <p:nvPr/>
        </p:nvSpPr>
        <p:spPr bwMode="auto">
          <a:xfrm>
            <a:off x="4043172" y="27688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08392F8C-E378-494A-9ABF-C12F65259346}"/>
              </a:ext>
            </a:extLst>
          </p:cNvPr>
          <p:cNvGraphicFramePr>
            <a:graphicFrameLocks noGrp="1"/>
          </p:cNvGraphicFramePr>
          <p:nvPr>
            <p:extLst>
              <p:ext uri="{D42A27DB-BD31-4B8C-83A1-F6EECF244321}">
                <p14:modId xmlns:p14="http://schemas.microsoft.com/office/powerpoint/2010/main" val="3218934098"/>
              </p:ext>
            </p:extLst>
          </p:nvPr>
        </p:nvGraphicFramePr>
        <p:xfrm>
          <a:off x="1051210" y="1702343"/>
          <a:ext cx="10476068" cy="4199336"/>
        </p:xfrm>
        <a:graphic>
          <a:graphicData uri="http://schemas.openxmlformats.org/drawingml/2006/table">
            <a:tbl>
              <a:tblPr firstRow="1" firstCol="1" bandRow="1">
                <a:tableStyleId>{5C22544A-7EE6-4342-B048-85BDC9FD1C3A}</a:tableStyleId>
              </a:tblPr>
              <a:tblGrid>
                <a:gridCol w="1493100">
                  <a:extLst>
                    <a:ext uri="{9D8B030D-6E8A-4147-A177-3AD203B41FA5}">
                      <a16:colId xmlns:a16="http://schemas.microsoft.com/office/drawing/2014/main" val="2479975657"/>
                    </a:ext>
                  </a:extLst>
                </a:gridCol>
                <a:gridCol w="1485175">
                  <a:extLst>
                    <a:ext uri="{9D8B030D-6E8A-4147-A177-3AD203B41FA5}">
                      <a16:colId xmlns:a16="http://schemas.microsoft.com/office/drawing/2014/main" val="3551322282"/>
                    </a:ext>
                  </a:extLst>
                </a:gridCol>
                <a:gridCol w="1789674">
                  <a:extLst>
                    <a:ext uri="{9D8B030D-6E8A-4147-A177-3AD203B41FA5}">
                      <a16:colId xmlns:a16="http://schemas.microsoft.com/office/drawing/2014/main" val="3940760914"/>
                    </a:ext>
                  </a:extLst>
                </a:gridCol>
                <a:gridCol w="1111483">
                  <a:extLst>
                    <a:ext uri="{9D8B030D-6E8A-4147-A177-3AD203B41FA5}">
                      <a16:colId xmlns:a16="http://schemas.microsoft.com/office/drawing/2014/main" val="98203157"/>
                    </a:ext>
                  </a:extLst>
                </a:gridCol>
                <a:gridCol w="1130321">
                  <a:extLst>
                    <a:ext uri="{9D8B030D-6E8A-4147-A177-3AD203B41FA5}">
                      <a16:colId xmlns:a16="http://schemas.microsoft.com/office/drawing/2014/main" val="736722388"/>
                    </a:ext>
                  </a:extLst>
                </a:gridCol>
                <a:gridCol w="1637514">
                  <a:extLst>
                    <a:ext uri="{9D8B030D-6E8A-4147-A177-3AD203B41FA5}">
                      <a16:colId xmlns:a16="http://schemas.microsoft.com/office/drawing/2014/main" val="3328518365"/>
                    </a:ext>
                  </a:extLst>
                </a:gridCol>
                <a:gridCol w="1828801">
                  <a:extLst>
                    <a:ext uri="{9D8B030D-6E8A-4147-A177-3AD203B41FA5}">
                      <a16:colId xmlns:a16="http://schemas.microsoft.com/office/drawing/2014/main" val="1322066735"/>
                    </a:ext>
                  </a:extLst>
                </a:gridCol>
              </a:tblGrid>
              <a:tr h="464453">
                <a:tc rowSpan="2">
                  <a:txBody>
                    <a:bodyPr/>
                    <a:lstStyle/>
                    <a:p>
                      <a:pPr algn="ctr">
                        <a:lnSpc>
                          <a:spcPct val="107000"/>
                        </a:lnSpc>
                        <a:spcAft>
                          <a:spcPts val="0"/>
                        </a:spcAft>
                      </a:pPr>
                      <a:r>
                        <a:rPr lang="sr-Latn-CS" sz="2200" dirty="0">
                          <a:effectLst/>
                        </a:rPr>
                        <a:t> </a:t>
                      </a:r>
                      <a:r>
                        <a:rPr lang="sr-Latn-RS" sz="2200" b="1" kern="1200" dirty="0">
                          <a:solidFill>
                            <a:schemeClr val="lt1"/>
                          </a:solidFill>
                          <a:effectLst/>
                          <a:latin typeface="+mn-lt"/>
                          <a:ea typeface="+mn-ea"/>
                          <a:cs typeface="+mn-cs"/>
                        </a:rPr>
                        <a:t>... </a:t>
                      </a:r>
                      <a:r>
                        <a:rPr lang="en-US" sz="2200" b="1" kern="1200" dirty="0">
                          <a:solidFill>
                            <a:schemeClr val="lt1"/>
                          </a:solidFill>
                          <a:effectLst/>
                          <a:latin typeface="+mn-lt"/>
                          <a:ea typeface="+mn-ea"/>
                          <a:cs typeface="+mn-cs"/>
                        </a:rPr>
                        <a:t>to maintain/revitalize (learn) your language?</a:t>
                      </a:r>
                    </a:p>
                  </a:txBody>
                  <a:tcPr marL="68580" marR="68580" marT="0" marB="0" anchor="ctr"/>
                </a:tc>
                <a:tc gridSpan="5">
                  <a:txBody>
                    <a:bodyPr/>
                    <a:lstStyle/>
                    <a:p>
                      <a:pPr algn="ctr">
                        <a:lnSpc>
                          <a:spcPct val="107000"/>
                        </a:lnSpc>
                        <a:spcAft>
                          <a:spcPts val="0"/>
                        </a:spcAft>
                      </a:pPr>
                      <a:r>
                        <a:rPr lang="en-US" sz="2200" dirty="0"/>
                        <a:t>Nationality</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5">
                  <a:txBody>
                    <a:bodyPr/>
                    <a:lstStyle/>
                    <a:p>
                      <a:pPr algn="ctr">
                        <a:lnSpc>
                          <a:spcPct val="107000"/>
                        </a:lnSpc>
                        <a:spcAft>
                          <a:spcPts val="0"/>
                        </a:spcAft>
                      </a:pPr>
                      <a:r>
                        <a:rPr lang="sr-Latn-RS" sz="2200" b="1" kern="1200" dirty="0">
                          <a:solidFill>
                            <a:schemeClr val="lt1"/>
                          </a:solidFill>
                          <a:effectLst/>
                          <a:latin typeface="+mn-lt"/>
                          <a:ea typeface="+mn-ea"/>
                          <a:cs typeface="+mn-cs"/>
                        </a:rPr>
                        <a:t>χ2 (8, n = 145) = 3.597, p = .892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9817869"/>
                  </a:ext>
                </a:extLst>
              </a:tr>
              <a:tr h="1918821">
                <a:tc vMerge="1">
                  <a:txBody>
                    <a:bodyPr/>
                    <a:lstStyle/>
                    <a:p>
                      <a:pPr algn="ctr"/>
                      <a:endParaRPr lang="en-US" sz="2800" b="1" kern="1200" dirty="0">
                        <a:solidFill>
                          <a:schemeClr val="lt1"/>
                        </a:solidFill>
                        <a:effectLst/>
                        <a:latin typeface="+mn-lt"/>
                        <a:ea typeface="+mn-ea"/>
                        <a:cs typeface="+mn-cs"/>
                      </a:endParaRPr>
                    </a:p>
                  </a:txBody>
                  <a:tcPr marL="68580" marR="68580" marT="0" marB="0" anchor="ctr"/>
                </a:tc>
                <a:tc>
                  <a:txBody>
                    <a:bodyPr/>
                    <a:lstStyle/>
                    <a:p>
                      <a:pPr algn="ctr">
                        <a:lnSpc>
                          <a:spcPct val="107000"/>
                        </a:lnSpc>
                        <a:spcAft>
                          <a:spcPts val="0"/>
                        </a:spcAft>
                      </a:pPr>
                      <a:r>
                        <a:rPr lang="sr-Latn-RS" sz="2200" dirty="0">
                          <a:effectLst/>
                        </a:rPr>
                        <a:t>Serbian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200" dirty="0"/>
                        <a:t>Ruthenian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Roma</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Other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Vlach</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9401150"/>
                  </a:ext>
                </a:extLst>
              </a:tr>
              <a:tr h="465063">
                <a:tc>
                  <a:txBody>
                    <a:bodyPr/>
                    <a:lstStyle/>
                    <a:p>
                      <a:pPr algn="ctr">
                        <a:lnSpc>
                          <a:spcPct val="107000"/>
                        </a:lnSpc>
                        <a:spcAft>
                          <a:spcPts val="0"/>
                        </a:spcAft>
                      </a:pPr>
                      <a:r>
                        <a:rPr lang="sr-Latn-RS" sz="2200" dirty="0">
                          <a:effectLst/>
                          <a:latin typeface="Calibri" panose="020F0502020204030204" pitchFamily="34" charset="0"/>
                          <a:ea typeface="Calibri" panose="020F0502020204030204" pitchFamily="34" charset="0"/>
                          <a:cs typeface="Times New Roman" panose="02020603050405020304" pitchFamily="18" charset="0"/>
                        </a:rPr>
                        <a:t>YES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24</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a:effectLst/>
                        </a:rPr>
                        <a:t>25</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RS" sz="2200">
                          <a:effectLst/>
                        </a:rPr>
                        <a:t>51</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RS" sz="2200">
                          <a:effectLst/>
                        </a:rPr>
                        <a:t>13</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RS" sz="2200" dirty="0">
                          <a:effectLst/>
                        </a:rPr>
                        <a:t>17</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4253730"/>
                  </a:ext>
                </a:extLst>
              </a:tr>
              <a:tr h="464453">
                <a:tc>
                  <a:txBody>
                    <a:bodyPr/>
                    <a:lstStyle/>
                    <a:p>
                      <a:pPr algn="ctr">
                        <a:lnSpc>
                          <a:spcPct val="107000"/>
                        </a:lnSpc>
                        <a:spcAft>
                          <a:spcPts val="0"/>
                        </a:spcAft>
                      </a:pPr>
                      <a:r>
                        <a:rPr lang="sr-Latn-RS" sz="2200" dirty="0">
                          <a:effectLst/>
                        </a:rPr>
                        <a:t>NO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RS" sz="2200" dirty="0">
                          <a:effectLst/>
                        </a:rPr>
                        <a:t>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RS" sz="2200" dirty="0">
                          <a:effectLst/>
                        </a:rPr>
                        <a:t>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RS" sz="2200" dirty="0">
                          <a:effectLst/>
                        </a:rPr>
                        <a:t>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4581146"/>
                  </a:ext>
                </a:extLst>
              </a:tr>
              <a:tr h="886546">
                <a:tc>
                  <a:txBody>
                    <a:bodyPr/>
                    <a:lstStyle/>
                    <a:p>
                      <a:pPr algn="ctr">
                        <a:lnSpc>
                          <a:spcPct val="107000"/>
                        </a:lnSpc>
                        <a:spcAft>
                          <a:spcPts val="0"/>
                        </a:spcAft>
                      </a:pPr>
                      <a:r>
                        <a:rPr lang="sr-Latn-RS" sz="2200" dirty="0">
                          <a:effectLst/>
                        </a:rPr>
                        <a:t>I DON’T CARE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a:effectLst/>
                        </a:rPr>
                        <a:t>2</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a:effectLst/>
                        </a:rPr>
                        <a:t>6</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a:effectLst/>
                        </a:rPr>
                        <a:t>0</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3000471"/>
                  </a:ext>
                </a:extLst>
              </a:tr>
            </a:tbl>
          </a:graphicData>
        </a:graphic>
      </p:graphicFrame>
    </p:spTree>
    <p:extLst>
      <p:ext uri="{BB962C8B-B14F-4D97-AF65-F5344CB8AC3E}">
        <p14:creationId xmlns:p14="http://schemas.microsoft.com/office/powerpoint/2010/main" val="178483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49AC65AF-70C7-4E2C-9E75-829EB976E15A}"/>
              </a:ext>
            </a:extLst>
          </p:cNvPr>
          <p:cNvSpPr>
            <a:spLocks noChangeArrowheads="1"/>
          </p:cNvSpPr>
          <p:nvPr/>
        </p:nvSpPr>
        <p:spPr bwMode="auto">
          <a:xfrm>
            <a:off x="4043172" y="27688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08392F8C-E378-494A-9ABF-C12F65259346}"/>
              </a:ext>
            </a:extLst>
          </p:cNvPr>
          <p:cNvGraphicFramePr>
            <a:graphicFrameLocks noGrp="1"/>
          </p:cNvGraphicFramePr>
          <p:nvPr>
            <p:extLst>
              <p:ext uri="{D42A27DB-BD31-4B8C-83A1-F6EECF244321}">
                <p14:modId xmlns:p14="http://schemas.microsoft.com/office/powerpoint/2010/main" val="881551816"/>
              </p:ext>
            </p:extLst>
          </p:nvPr>
        </p:nvGraphicFramePr>
        <p:xfrm>
          <a:off x="1196503" y="1488168"/>
          <a:ext cx="10302367" cy="3881663"/>
        </p:xfrm>
        <a:graphic>
          <a:graphicData uri="http://schemas.openxmlformats.org/drawingml/2006/table">
            <a:tbl>
              <a:tblPr firstRow="1" firstCol="1" bandRow="1">
                <a:tableStyleId>{5C22544A-7EE6-4342-B048-85BDC9FD1C3A}</a:tableStyleId>
              </a:tblPr>
              <a:tblGrid>
                <a:gridCol w="1701695">
                  <a:extLst>
                    <a:ext uri="{9D8B030D-6E8A-4147-A177-3AD203B41FA5}">
                      <a16:colId xmlns:a16="http://schemas.microsoft.com/office/drawing/2014/main" val="2479975657"/>
                    </a:ext>
                  </a:extLst>
                </a:gridCol>
                <a:gridCol w="1227198">
                  <a:extLst>
                    <a:ext uri="{9D8B030D-6E8A-4147-A177-3AD203B41FA5}">
                      <a16:colId xmlns:a16="http://schemas.microsoft.com/office/drawing/2014/main" val="3551322282"/>
                    </a:ext>
                  </a:extLst>
                </a:gridCol>
                <a:gridCol w="1760000">
                  <a:extLst>
                    <a:ext uri="{9D8B030D-6E8A-4147-A177-3AD203B41FA5}">
                      <a16:colId xmlns:a16="http://schemas.microsoft.com/office/drawing/2014/main" val="3940760914"/>
                    </a:ext>
                  </a:extLst>
                </a:gridCol>
                <a:gridCol w="1093054">
                  <a:extLst>
                    <a:ext uri="{9D8B030D-6E8A-4147-A177-3AD203B41FA5}">
                      <a16:colId xmlns:a16="http://schemas.microsoft.com/office/drawing/2014/main" val="98203157"/>
                    </a:ext>
                  </a:extLst>
                </a:gridCol>
                <a:gridCol w="1111580">
                  <a:extLst>
                    <a:ext uri="{9D8B030D-6E8A-4147-A177-3AD203B41FA5}">
                      <a16:colId xmlns:a16="http://schemas.microsoft.com/office/drawing/2014/main" val="736722388"/>
                    </a:ext>
                  </a:extLst>
                </a:gridCol>
                <a:gridCol w="1559809">
                  <a:extLst>
                    <a:ext uri="{9D8B030D-6E8A-4147-A177-3AD203B41FA5}">
                      <a16:colId xmlns:a16="http://schemas.microsoft.com/office/drawing/2014/main" val="3328518365"/>
                    </a:ext>
                  </a:extLst>
                </a:gridCol>
                <a:gridCol w="1849031">
                  <a:extLst>
                    <a:ext uri="{9D8B030D-6E8A-4147-A177-3AD203B41FA5}">
                      <a16:colId xmlns:a16="http://schemas.microsoft.com/office/drawing/2014/main" val="1322066735"/>
                    </a:ext>
                  </a:extLst>
                </a:gridCol>
              </a:tblGrid>
              <a:tr h="455356">
                <a:tc rowSpan="2">
                  <a:txBody>
                    <a:bodyPr/>
                    <a:lstStyle/>
                    <a:p>
                      <a:pPr algn="ctr">
                        <a:lnSpc>
                          <a:spcPct val="107000"/>
                        </a:lnSpc>
                        <a:spcAft>
                          <a:spcPts val="0"/>
                        </a:spcAft>
                      </a:pPr>
                      <a:r>
                        <a:rPr lang="sr-Latn-CS" sz="2200" dirty="0">
                          <a:effectLst/>
                        </a:rPr>
                        <a:t> ...</a:t>
                      </a:r>
                      <a:r>
                        <a:rPr lang="en-US" sz="2200" b="1" kern="1200" dirty="0">
                          <a:solidFill>
                            <a:schemeClr val="lt1"/>
                          </a:solidFill>
                          <a:effectLst/>
                          <a:latin typeface="+mn-lt"/>
                          <a:ea typeface="+mn-ea"/>
                          <a:cs typeface="+mn-cs"/>
                        </a:rPr>
                        <a:t>to transmit your language to the young generation?</a:t>
                      </a:r>
                    </a:p>
                  </a:txBody>
                  <a:tcPr marL="68580" marR="68580" marT="0" marB="0" anchor="ctr"/>
                </a:tc>
                <a:tc gridSpan="5">
                  <a:txBody>
                    <a:bodyPr/>
                    <a:lstStyle/>
                    <a:p>
                      <a:pPr algn="ctr">
                        <a:lnSpc>
                          <a:spcPct val="107000"/>
                        </a:lnSpc>
                        <a:spcAft>
                          <a:spcPts val="0"/>
                        </a:spcAft>
                      </a:pPr>
                      <a:r>
                        <a:rPr lang="en-US" sz="2200" dirty="0"/>
                        <a:t>Nationality</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5">
                  <a:txBody>
                    <a:bodyPr/>
                    <a:lstStyle/>
                    <a:p>
                      <a:pPr algn="ctr">
                        <a:lnSpc>
                          <a:spcPct val="107000"/>
                        </a:lnSpc>
                        <a:spcAft>
                          <a:spcPts val="0"/>
                        </a:spcAft>
                      </a:pPr>
                      <a:r>
                        <a:rPr lang="sr-Latn-RS" sz="2200" b="1" kern="1200" dirty="0">
                          <a:solidFill>
                            <a:schemeClr val="lt1"/>
                          </a:solidFill>
                          <a:effectLst/>
                          <a:latin typeface="+mn-lt"/>
                          <a:ea typeface="+mn-ea"/>
                          <a:cs typeface="+mn-cs"/>
                        </a:rPr>
                        <a:t>χ2 (8, n = 144) = 8.796, p = .360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9817869"/>
                  </a:ext>
                </a:extLst>
              </a:tr>
              <a:tr h="1645816">
                <a:tc vMerge="1">
                  <a:txBody>
                    <a:bodyPr/>
                    <a:lstStyle/>
                    <a:p>
                      <a:pPr algn="ctr"/>
                      <a:endParaRPr lang="en-US" sz="2800" b="1" kern="1200" dirty="0">
                        <a:solidFill>
                          <a:schemeClr val="lt1"/>
                        </a:solidFill>
                        <a:effectLst/>
                        <a:latin typeface="+mn-lt"/>
                        <a:ea typeface="+mn-ea"/>
                        <a:cs typeface="+mn-cs"/>
                      </a:endParaRPr>
                    </a:p>
                  </a:txBody>
                  <a:tcPr marL="68580" marR="68580" marT="0" marB="0" anchor="ctr"/>
                </a:tc>
                <a:tc>
                  <a:txBody>
                    <a:bodyPr/>
                    <a:lstStyle/>
                    <a:p>
                      <a:pPr algn="ctr">
                        <a:lnSpc>
                          <a:spcPct val="107000"/>
                        </a:lnSpc>
                        <a:spcAft>
                          <a:spcPts val="0"/>
                        </a:spcAft>
                      </a:pPr>
                      <a:r>
                        <a:rPr lang="sr-Latn-RS" sz="2200" dirty="0">
                          <a:effectLst/>
                        </a:rPr>
                        <a:t>Serbian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200" dirty="0"/>
                        <a:t>Ruthenian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Roma</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Other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Vlach</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9401150"/>
                  </a:ext>
                </a:extLst>
              </a:tr>
              <a:tr h="455954">
                <a:tc>
                  <a:txBody>
                    <a:bodyPr/>
                    <a:lstStyle/>
                    <a:p>
                      <a:pPr algn="ctr">
                        <a:lnSpc>
                          <a:spcPct val="107000"/>
                        </a:lnSpc>
                        <a:spcAft>
                          <a:spcPts val="0"/>
                        </a:spcAft>
                      </a:pPr>
                      <a:r>
                        <a:rPr lang="sr-Latn-RS" sz="2200" dirty="0">
                          <a:effectLst/>
                          <a:latin typeface="Calibri" panose="020F0502020204030204" pitchFamily="34" charset="0"/>
                          <a:ea typeface="Calibri" panose="020F0502020204030204" pitchFamily="34" charset="0"/>
                          <a:cs typeface="Times New Roman" panose="02020603050405020304" pitchFamily="18" charset="0"/>
                        </a:rPr>
                        <a:t>YES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a:effectLst/>
                          <a:latin typeface="+mn-lt"/>
                          <a:ea typeface="Calibri" panose="020F0502020204030204" pitchFamily="34" charset="0"/>
                          <a:cs typeface="Times New Roman" panose="02020603050405020304" pitchFamily="18" charset="0"/>
                        </a:rPr>
                        <a:t>23</a:t>
                      </a:r>
                      <a:endParaRPr lang="en-US" sz="2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a:effectLst/>
                          <a:latin typeface="+mn-lt"/>
                          <a:ea typeface="Calibri" panose="020F0502020204030204" pitchFamily="34" charset="0"/>
                          <a:cs typeface="Times New Roman" panose="02020603050405020304" pitchFamily="18" charset="0"/>
                        </a:rPr>
                        <a:t>26</a:t>
                      </a:r>
                      <a:endParaRPr lang="en-US"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RS" sz="2200">
                          <a:effectLst/>
                          <a:latin typeface="+mn-lt"/>
                          <a:ea typeface="Calibri" panose="020F0502020204030204" pitchFamily="34" charset="0"/>
                          <a:cs typeface="Times New Roman" panose="02020603050405020304" pitchFamily="18" charset="0"/>
                        </a:rPr>
                        <a:t>50</a:t>
                      </a:r>
                      <a:endParaRPr lang="en-US"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RS" sz="2200">
                          <a:effectLst/>
                          <a:latin typeface="+mn-lt"/>
                          <a:ea typeface="Calibri" panose="020F0502020204030204" pitchFamily="34" charset="0"/>
                          <a:cs typeface="Times New Roman" panose="02020603050405020304" pitchFamily="18" charset="0"/>
                        </a:rPr>
                        <a:t>12</a:t>
                      </a:r>
                      <a:endParaRPr lang="en-US"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RS" sz="2200" dirty="0">
                          <a:effectLst/>
                          <a:latin typeface="+mn-lt"/>
                          <a:ea typeface="Calibri" panose="020F0502020204030204" pitchFamily="34" charset="0"/>
                          <a:cs typeface="Times New Roman" panose="02020603050405020304" pitchFamily="18" charset="0"/>
                        </a:rPr>
                        <a:t>16</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4253730"/>
                  </a:ext>
                </a:extLst>
              </a:tr>
              <a:tr h="455356">
                <a:tc>
                  <a:txBody>
                    <a:bodyPr/>
                    <a:lstStyle/>
                    <a:p>
                      <a:pPr algn="ctr">
                        <a:lnSpc>
                          <a:spcPct val="107000"/>
                        </a:lnSpc>
                        <a:spcAft>
                          <a:spcPts val="0"/>
                        </a:spcAft>
                      </a:pPr>
                      <a:r>
                        <a:rPr lang="sr-Latn-RS" sz="2200" dirty="0">
                          <a:effectLst/>
                        </a:rPr>
                        <a:t>NO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a:effectLst/>
                          <a:latin typeface="+mn-lt"/>
                          <a:ea typeface="Calibri" panose="020F0502020204030204" pitchFamily="34" charset="0"/>
                          <a:cs typeface="Times New Roman" panose="02020603050405020304" pitchFamily="18" charset="0"/>
                        </a:rPr>
                        <a:t>0</a:t>
                      </a:r>
                      <a:endParaRPr lang="en-US" sz="2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a:effectLst/>
                          <a:latin typeface="+mn-lt"/>
                          <a:ea typeface="Calibri" panose="020F0502020204030204" pitchFamily="34" charset="0"/>
                          <a:cs typeface="Times New Roman" panose="02020603050405020304" pitchFamily="18" charset="0"/>
                        </a:rPr>
                        <a:t>0</a:t>
                      </a:r>
                      <a:endParaRPr lang="en-US"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RS" sz="2200">
                          <a:effectLst/>
                          <a:latin typeface="+mn-lt"/>
                          <a:ea typeface="Calibri" panose="020F0502020204030204" pitchFamily="34" charset="0"/>
                          <a:cs typeface="Times New Roman" panose="02020603050405020304" pitchFamily="18" charset="0"/>
                        </a:rPr>
                        <a:t>1</a:t>
                      </a:r>
                      <a:endParaRPr lang="en-US"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RS" sz="2200">
                          <a:effectLst/>
                          <a:latin typeface="+mn-lt"/>
                          <a:ea typeface="Calibri" panose="020F0502020204030204" pitchFamily="34" charset="0"/>
                          <a:cs typeface="Times New Roman" panose="02020603050405020304" pitchFamily="18" charset="0"/>
                        </a:rPr>
                        <a:t>1</a:t>
                      </a:r>
                      <a:endParaRPr lang="en-US"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RS" sz="2200" dirty="0">
                          <a:effectLst/>
                          <a:latin typeface="+mn-lt"/>
                          <a:ea typeface="Calibri" panose="020F0502020204030204" pitchFamily="34" charset="0"/>
                          <a:cs typeface="Times New Roman" panose="02020603050405020304" pitchFamily="18" charset="0"/>
                        </a:rPr>
                        <a:t>0</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4581146"/>
                  </a:ext>
                </a:extLst>
              </a:tr>
              <a:tr h="869181">
                <a:tc>
                  <a:txBody>
                    <a:bodyPr/>
                    <a:lstStyle/>
                    <a:p>
                      <a:pPr algn="ctr">
                        <a:lnSpc>
                          <a:spcPct val="107000"/>
                        </a:lnSpc>
                        <a:spcAft>
                          <a:spcPts val="0"/>
                        </a:spcAft>
                      </a:pPr>
                      <a:r>
                        <a:rPr lang="sr-Latn-RS" sz="2200" dirty="0">
                          <a:effectLst/>
                        </a:rPr>
                        <a:t>I DON’T CARE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a:effectLst/>
                          <a:latin typeface="+mn-lt"/>
                          <a:ea typeface="Calibri" panose="020F0502020204030204" pitchFamily="34" charset="0"/>
                          <a:cs typeface="Times New Roman" panose="02020603050405020304" pitchFamily="18" charset="0"/>
                        </a:rPr>
                        <a:t>4</a:t>
                      </a:r>
                      <a:endParaRPr lang="en-US" sz="2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a:effectLst/>
                          <a:latin typeface="+mn-lt"/>
                          <a:ea typeface="Calibri" panose="020F0502020204030204" pitchFamily="34" charset="0"/>
                          <a:cs typeface="Times New Roman" panose="02020603050405020304" pitchFamily="18" charset="0"/>
                        </a:rPr>
                        <a:t>1</a:t>
                      </a:r>
                      <a:endParaRPr lang="en-US" sz="2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a:effectLst/>
                          <a:latin typeface="+mn-lt"/>
                          <a:ea typeface="Calibri" panose="020F0502020204030204" pitchFamily="34" charset="0"/>
                          <a:cs typeface="Times New Roman" panose="02020603050405020304" pitchFamily="18" charset="0"/>
                        </a:rPr>
                        <a:t>7</a:t>
                      </a:r>
                      <a:endParaRPr lang="en-US" sz="2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a:effectLst/>
                          <a:latin typeface="+mn-lt"/>
                          <a:ea typeface="Calibri" panose="020F0502020204030204" pitchFamily="34" charset="0"/>
                          <a:cs typeface="Times New Roman" panose="02020603050405020304" pitchFamily="18" charset="0"/>
                        </a:rPr>
                        <a:t>0</a:t>
                      </a:r>
                      <a:endParaRPr lang="en-US" sz="2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latin typeface="+mn-lt"/>
                          <a:ea typeface="Calibri" panose="020F0502020204030204" pitchFamily="34" charset="0"/>
                          <a:cs typeface="Times New Roman" panose="02020603050405020304" pitchFamily="18" charset="0"/>
                        </a:rPr>
                        <a:t>3</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3000471"/>
                  </a:ext>
                </a:extLst>
              </a:tr>
            </a:tbl>
          </a:graphicData>
        </a:graphic>
      </p:graphicFrame>
    </p:spTree>
    <p:extLst>
      <p:ext uri="{BB962C8B-B14F-4D97-AF65-F5344CB8AC3E}">
        <p14:creationId xmlns:p14="http://schemas.microsoft.com/office/powerpoint/2010/main" val="153602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49AC65AF-70C7-4E2C-9E75-829EB976E15A}"/>
              </a:ext>
            </a:extLst>
          </p:cNvPr>
          <p:cNvSpPr>
            <a:spLocks noChangeArrowheads="1"/>
          </p:cNvSpPr>
          <p:nvPr/>
        </p:nvSpPr>
        <p:spPr bwMode="auto">
          <a:xfrm>
            <a:off x="4043172" y="27688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08392F8C-E378-494A-9ABF-C12F65259346}"/>
              </a:ext>
            </a:extLst>
          </p:cNvPr>
          <p:cNvGraphicFramePr>
            <a:graphicFrameLocks noGrp="1"/>
          </p:cNvGraphicFramePr>
          <p:nvPr>
            <p:extLst>
              <p:ext uri="{D42A27DB-BD31-4B8C-83A1-F6EECF244321}">
                <p14:modId xmlns:p14="http://schemas.microsoft.com/office/powerpoint/2010/main" val="4207699749"/>
              </p:ext>
            </p:extLst>
          </p:nvPr>
        </p:nvGraphicFramePr>
        <p:xfrm>
          <a:off x="1050587" y="1926084"/>
          <a:ext cx="10428050" cy="3467244"/>
        </p:xfrm>
        <a:graphic>
          <a:graphicData uri="http://schemas.openxmlformats.org/drawingml/2006/table">
            <a:tbl>
              <a:tblPr firstRow="1" firstCol="1" bandRow="1">
                <a:tableStyleId>{5C22544A-7EE6-4342-B048-85BDC9FD1C3A}</a:tableStyleId>
              </a:tblPr>
              <a:tblGrid>
                <a:gridCol w="1722455">
                  <a:extLst>
                    <a:ext uri="{9D8B030D-6E8A-4147-A177-3AD203B41FA5}">
                      <a16:colId xmlns:a16="http://schemas.microsoft.com/office/drawing/2014/main" val="2479975657"/>
                    </a:ext>
                  </a:extLst>
                </a:gridCol>
                <a:gridCol w="1242170">
                  <a:extLst>
                    <a:ext uri="{9D8B030D-6E8A-4147-A177-3AD203B41FA5}">
                      <a16:colId xmlns:a16="http://schemas.microsoft.com/office/drawing/2014/main" val="3551322282"/>
                    </a:ext>
                  </a:extLst>
                </a:gridCol>
                <a:gridCol w="1781471">
                  <a:extLst>
                    <a:ext uri="{9D8B030D-6E8A-4147-A177-3AD203B41FA5}">
                      <a16:colId xmlns:a16="http://schemas.microsoft.com/office/drawing/2014/main" val="3940760914"/>
                    </a:ext>
                  </a:extLst>
                </a:gridCol>
                <a:gridCol w="1106388">
                  <a:extLst>
                    <a:ext uri="{9D8B030D-6E8A-4147-A177-3AD203B41FA5}">
                      <a16:colId xmlns:a16="http://schemas.microsoft.com/office/drawing/2014/main" val="98203157"/>
                    </a:ext>
                  </a:extLst>
                </a:gridCol>
                <a:gridCol w="1125139">
                  <a:extLst>
                    <a:ext uri="{9D8B030D-6E8A-4147-A177-3AD203B41FA5}">
                      <a16:colId xmlns:a16="http://schemas.microsoft.com/office/drawing/2014/main" val="736722388"/>
                    </a:ext>
                  </a:extLst>
                </a:gridCol>
                <a:gridCol w="1630642">
                  <a:extLst>
                    <a:ext uri="{9D8B030D-6E8A-4147-A177-3AD203B41FA5}">
                      <a16:colId xmlns:a16="http://schemas.microsoft.com/office/drawing/2014/main" val="3328518365"/>
                    </a:ext>
                  </a:extLst>
                </a:gridCol>
                <a:gridCol w="1819785">
                  <a:extLst>
                    <a:ext uri="{9D8B030D-6E8A-4147-A177-3AD203B41FA5}">
                      <a16:colId xmlns:a16="http://schemas.microsoft.com/office/drawing/2014/main" val="1322066735"/>
                    </a:ext>
                  </a:extLst>
                </a:gridCol>
              </a:tblGrid>
              <a:tr h="432540">
                <a:tc rowSpan="2">
                  <a:txBody>
                    <a:bodyPr/>
                    <a:lstStyle/>
                    <a:p>
                      <a:pPr algn="ctr">
                        <a:lnSpc>
                          <a:spcPct val="107000"/>
                        </a:lnSpc>
                        <a:spcAft>
                          <a:spcPts val="0"/>
                        </a:spcAft>
                      </a:pPr>
                      <a:r>
                        <a:rPr lang="sr-Latn-CS" sz="2200" dirty="0">
                          <a:effectLst/>
                        </a:rPr>
                        <a:t> ...</a:t>
                      </a:r>
                      <a:r>
                        <a:rPr lang="en-US" sz="2200" b="1" kern="1200" dirty="0">
                          <a:solidFill>
                            <a:schemeClr val="lt1"/>
                          </a:solidFill>
                          <a:effectLst/>
                          <a:latin typeface="+mn-lt"/>
                          <a:ea typeface="+mn-ea"/>
                          <a:cs typeface="+mn-cs"/>
                        </a:rPr>
                        <a:t>to introduce or keep your language in school?</a:t>
                      </a:r>
                    </a:p>
                  </a:txBody>
                  <a:tcPr marL="68580" marR="68580" marT="0" marB="0" anchor="ctr"/>
                </a:tc>
                <a:tc gridSpan="5">
                  <a:txBody>
                    <a:bodyPr/>
                    <a:lstStyle/>
                    <a:p>
                      <a:pPr algn="ctr">
                        <a:lnSpc>
                          <a:spcPct val="107000"/>
                        </a:lnSpc>
                        <a:spcAft>
                          <a:spcPts val="0"/>
                        </a:spcAft>
                      </a:pPr>
                      <a:r>
                        <a:rPr lang="en-US" sz="2200" dirty="0"/>
                        <a:t>Nationality</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5">
                  <a:txBody>
                    <a:bodyPr/>
                    <a:lstStyle/>
                    <a:p>
                      <a:pPr algn="ctr">
                        <a:lnSpc>
                          <a:spcPct val="107000"/>
                        </a:lnSpc>
                        <a:spcAft>
                          <a:spcPts val="0"/>
                        </a:spcAft>
                      </a:pPr>
                      <a:r>
                        <a:rPr lang="sr-Latn-RS" sz="2200" b="1" kern="1200" dirty="0">
                          <a:solidFill>
                            <a:schemeClr val="lt1"/>
                          </a:solidFill>
                          <a:effectLst/>
                          <a:latin typeface="+mn-lt"/>
                          <a:ea typeface="+mn-ea"/>
                          <a:cs typeface="+mn-cs"/>
                        </a:rPr>
                        <a:t>χ2 (8, n = 142) = 29.982, p &lt; .001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9817869"/>
                  </a:ext>
                </a:extLst>
              </a:tr>
              <a:tr h="1279059">
                <a:tc vMerge="1">
                  <a:txBody>
                    <a:bodyPr/>
                    <a:lstStyle/>
                    <a:p>
                      <a:pPr algn="ctr"/>
                      <a:endParaRPr lang="en-US" sz="2800" b="1" kern="1200" dirty="0">
                        <a:solidFill>
                          <a:schemeClr val="lt1"/>
                        </a:solidFill>
                        <a:effectLst/>
                        <a:latin typeface="+mn-lt"/>
                        <a:ea typeface="+mn-ea"/>
                        <a:cs typeface="+mn-cs"/>
                      </a:endParaRPr>
                    </a:p>
                  </a:txBody>
                  <a:tcPr marL="68580" marR="68580" marT="0" marB="0" anchor="ctr"/>
                </a:tc>
                <a:tc>
                  <a:txBody>
                    <a:bodyPr/>
                    <a:lstStyle/>
                    <a:p>
                      <a:pPr algn="ctr">
                        <a:lnSpc>
                          <a:spcPct val="107000"/>
                        </a:lnSpc>
                        <a:spcAft>
                          <a:spcPts val="0"/>
                        </a:spcAft>
                      </a:pPr>
                      <a:r>
                        <a:rPr lang="sr-Latn-RS" sz="2200" dirty="0">
                          <a:effectLst/>
                        </a:rPr>
                        <a:t>Serbian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200" dirty="0"/>
                        <a:t>Ruthenian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Roma</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Other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Vlach</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9401150"/>
                  </a:ext>
                </a:extLst>
              </a:tr>
              <a:tr h="433108">
                <a:tc>
                  <a:txBody>
                    <a:bodyPr/>
                    <a:lstStyle/>
                    <a:p>
                      <a:pPr algn="ctr">
                        <a:lnSpc>
                          <a:spcPct val="107000"/>
                        </a:lnSpc>
                        <a:spcAft>
                          <a:spcPts val="0"/>
                        </a:spcAft>
                      </a:pPr>
                      <a:r>
                        <a:rPr lang="sr-Latn-RS" sz="2200" dirty="0">
                          <a:effectLst/>
                          <a:latin typeface="Calibri" panose="020F0502020204030204" pitchFamily="34" charset="0"/>
                          <a:ea typeface="Calibri" panose="020F0502020204030204" pitchFamily="34" charset="0"/>
                          <a:cs typeface="Times New Roman" panose="02020603050405020304" pitchFamily="18" charset="0"/>
                        </a:rPr>
                        <a:t>YES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a:effectLst/>
                          <a:latin typeface="+mn-lt"/>
                          <a:ea typeface="Calibri" panose="020F0502020204030204" pitchFamily="34" charset="0"/>
                          <a:cs typeface="Times New Roman" panose="02020603050405020304" pitchFamily="18" charset="0"/>
                        </a:rPr>
                        <a:t>22</a:t>
                      </a:r>
                      <a:endParaRPr lang="en-US" sz="2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a:effectLst/>
                          <a:latin typeface="+mn-lt"/>
                          <a:ea typeface="Calibri" panose="020F0502020204030204" pitchFamily="34" charset="0"/>
                          <a:cs typeface="Times New Roman" panose="02020603050405020304" pitchFamily="18" charset="0"/>
                        </a:rPr>
                        <a:t>26</a:t>
                      </a:r>
                      <a:endParaRPr lang="en-US"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RS" sz="2200">
                          <a:effectLst/>
                          <a:latin typeface="+mn-lt"/>
                          <a:ea typeface="Calibri" panose="020F0502020204030204" pitchFamily="34" charset="0"/>
                          <a:cs typeface="Times New Roman" panose="02020603050405020304" pitchFamily="18" charset="0"/>
                        </a:rPr>
                        <a:t>42</a:t>
                      </a:r>
                      <a:endParaRPr lang="en-US"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RS" sz="2200">
                          <a:effectLst/>
                          <a:latin typeface="+mn-lt"/>
                          <a:ea typeface="Calibri" panose="020F0502020204030204" pitchFamily="34" charset="0"/>
                          <a:cs typeface="Times New Roman" panose="02020603050405020304" pitchFamily="18" charset="0"/>
                        </a:rPr>
                        <a:t>7</a:t>
                      </a:r>
                      <a:endParaRPr lang="en-US"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RS" sz="2200" dirty="0">
                          <a:effectLst/>
                          <a:latin typeface="+mn-lt"/>
                          <a:ea typeface="Calibri" panose="020F0502020204030204" pitchFamily="34" charset="0"/>
                          <a:cs typeface="Times New Roman" panose="02020603050405020304" pitchFamily="18" charset="0"/>
                        </a:rPr>
                        <a:t>8</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4253730"/>
                  </a:ext>
                </a:extLst>
              </a:tr>
              <a:tr h="432540">
                <a:tc>
                  <a:txBody>
                    <a:bodyPr/>
                    <a:lstStyle/>
                    <a:p>
                      <a:pPr algn="ctr">
                        <a:lnSpc>
                          <a:spcPct val="107000"/>
                        </a:lnSpc>
                        <a:spcAft>
                          <a:spcPts val="0"/>
                        </a:spcAft>
                      </a:pPr>
                      <a:r>
                        <a:rPr lang="sr-Latn-RS" sz="2200" dirty="0">
                          <a:effectLst/>
                        </a:rPr>
                        <a:t>NO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a:effectLst/>
                          <a:latin typeface="+mn-lt"/>
                          <a:ea typeface="Calibri" panose="020F0502020204030204" pitchFamily="34" charset="0"/>
                          <a:cs typeface="Times New Roman" panose="02020603050405020304" pitchFamily="18" charset="0"/>
                        </a:rPr>
                        <a:t>1</a:t>
                      </a:r>
                      <a:endParaRPr lang="en-US" sz="2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a:effectLst/>
                          <a:latin typeface="+mn-lt"/>
                          <a:ea typeface="Calibri" panose="020F0502020204030204" pitchFamily="34" charset="0"/>
                          <a:cs typeface="Times New Roman" panose="02020603050405020304" pitchFamily="18" charset="0"/>
                        </a:rPr>
                        <a:t>0</a:t>
                      </a:r>
                      <a:endParaRPr lang="en-US"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RS" sz="2200">
                          <a:effectLst/>
                          <a:latin typeface="+mn-lt"/>
                          <a:ea typeface="Calibri" panose="020F0502020204030204" pitchFamily="34" charset="0"/>
                          <a:cs typeface="Times New Roman" panose="02020603050405020304" pitchFamily="18" charset="0"/>
                        </a:rPr>
                        <a:t>10</a:t>
                      </a:r>
                      <a:endParaRPr lang="en-US"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RS" sz="2200">
                          <a:effectLst/>
                          <a:latin typeface="+mn-lt"/>
                          <a:ea typeface="Calibri" panose="020F0502020204030204" pitchFamily="34" charset="0"/>
                          <a:cs typeface="Times New Roman" panose="02020603050405020304" pitchFamily="18" charset="0"/>
                        </a:rPr>
                        <a:t>4</a:t>
                      </a:r>
                      <a:endParaRPr lang="en-US"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RS" sz="2200" dirty="0">
                          <a:effectLst/>
                          <a:latin typeface="+mn-lt"/>
                          <a:ea typeface="Calibri" panose="020F0502020204030204" pitchFamily="34" charset="0"/>
                          <a:cs typeface="Times New Roman" panose="02020603050405020304" pitchFamily="18" charset="0"/>
                        </a:rPr>
                        <a:t>2</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4581146"/>
                  </a:ext>
                </a:extLst>
              </a:tr>
              <a:tr h="825628">
                <a:tc>
                  <a:txBody>
                    <a:bodyPr/>
                    <a:lstStyle/>
                    <a:p>
                      <a:pPr algn="ctr">
                        <a:lnSpc>
                          <a:spcPct val="107000"/>
                        </a:lnSpc>
                        <a:spcAft>
                          <a:spcPts val="0"/>
                        </a:spcAft>
                      </a:pPr>
                      <a:r>
                        <a:rPr lang="sr-Latn-RS" sz="2200" dirty="0">
                          <a:effectLst/>
                        </a:rPr>
                        <a:t>I DON’T CARE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a:effectLst/>
                          <a:latin typeface="+mn-lt"/>
                          <a:ea typeface="Calibri" panose="020F0502020204030204" pitchFamily="34" charset="0"/>
                          <a:cs typeface="Times New Roman" panose="02020603050405020304" pitchFamily="18" charset="0"/>
                        </a:rPr>
                        <a:t>4</a:t>
                      </a:r>
                      <a:endParaRPr lang="en-US" sz="2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latin typeface="+mn-lt"/>
                          <a:ea typeface="Calibri" panose="020F0502020204030204" pitchFamily="34" charset="0"/>
                          <a:cs typeface="Times New Roman" panose="02020603050405020304" pitchFamily="18" charset="0"/>
                        </a:rPr>
                        <a:t>1</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a:effectLst/>
                          <a:latin typeface="+mn-lt"/>
                          <a:ea typeface="Calibri" panose="020F0502020204030204" pitchFamily="34" charset="0"/>
                          <a:cs typeface="Times New Roman" panose="02020603050405020304" pitchFamily="18" charset="0"/>
                        </a:rPr>
                        <a:t>6</a:t>
                      </a:r>
                      <a:endParaRPr lang="en-US" sz="2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a:effectLst/>
                          <a:latin typeface="+mn-lt"/>
                          <a:ea typeface="Calibri" panose="020F0502020204030204" pitchFamily="34" charset="0"/>
                          <a:cs typeface="Times New Roman" panose="02020603050405020304" pitchFamily="18" charset="0"/>
                        </a:rPr>
                        <a:t>1</a:t>
                      </a:r>
                      <a:endParaRPr lang="en-US" sz="2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latin typeface="+mn-lt"/>
                          <a:ea typeface="Calibri" panose="020F0502020204030204" pitchFamily="34" charset="0"/>
                          <a:cs typeface="Times New Roman" panose="02020603050405020304" pitchFamily="18" charset="0"/>
                        </a:rPr>
                        <a:t>8</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3000471"/>
                  </a:ext>
                </a:extLst>
              </a:tr>
            </a:tbl>
          </a:graphicData>
        </a:graphic>
      </p:graphicFrame>
    </p:spTree>
    <p:extLst>
      <p:ext uri="{BB962C8B-B14F-4D97-AF65-F5344CB8AC3E}">
        <p14:creationId xmlns:p14="http://schemas.microsoft.com/office/powerpoint/2010/main" val="489973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49AC65AF-70C7-4E2C-9E75-829EB976E15A}"/>
              </a:ext>
            </a:extLst>
          </p:cNvPr>
          <p:cNvSpPr>
            <a:spLocks noChangeArrowheads="1"/>
          </p:cNvSpPr>
          <p:nvPr/>
        </p:nvSpPr>
        <p:spPr bwMode="auto">
          <a:xfrm>
            <a:off x="4043172" y="27688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08392F8C-E378-494A-9ABF-C12F65259346}"/>
              </a:ext>
            </a:extLst>
          </p:cNvPr>
          <p:cNvGraphicFramePr>
            <a:graphicFrameLocks noGrp="1"/>
          </p:cNvGraphicFramePr>
          <p:nvPr>
            <p:extLst>
              <p:ext uri="{D42A27DB-BD31-4B8C-83A1-F6EECF244321}">
                <p14:modId xmlns:p14="http://schemas.microsoft.com/office/powerpoint/2010/main" val="2251074895"/>
              </p:ext>
            </p:extLst>
          </p:nvPr>
        </p:nvGraphicFramePr>
        <p:xfrm>
          <a:off x="1196502" y="1293783"/>
          <a:ext cx="9959192" cy="4241255"/>
        </p:xfrm>
        <a:graphic>
          <a:graphicData uri="http://schemas.openxmlformats.org/drawingml/2006/table">
            <a:tbl>
              <a:tblPr firstRow="1" firstCol="1" bandRow="1">
                <a:tableStyleId>{5C22544A-7EE6-4342-B048-85BDC9FD1C3A}</a:tableStyleId>
              </a:tblPr>
              <a:tblGrid>
                <a:gridCol w="1381328">
                  <a:extLst>
                    <a:ext uri="{9D8B030D-6E8A-4147-A177-3AD203B41FA5}">
                      <a16:colId xmlns:a16="http://schemas.microsoft.com/office/drawing/2014/main" val="2479975657"/>
                    </a:ext>
                  </a:extLst>
                </a:gridCol>
                <a:gridCol w="797668">
                  <a:extLst>
                    <a:ext uri="{9D8B030D-6E8A-4147-A177-3AD203B41FA5}">
                      <a16:colId xmlns:a16="http://schemas.microsoft.com/office/drawing/2014/main" val="3551322282"/>
                    </a:ext>
                  </a:extLst>
                </a:gridCol>
                <a:gridCol w="813721">
                  <a:extLst>
                    <a:ext uri="{9D8B030D-6E8A-4147-A177-3AD203B41FA5}">
                      <a16:colId xmlns:a16="http://schemas.microsoft.com/office/drawing/2014/main" val="3940760914"/>
                    </a:ext>
                  </a:extLst>
                </a:gridCol>
                <a:gridCol w="697648">
                  <a:extLst>
                    <a:ext uri="{9D8B030D-6E8A-4147-A177-3AD203B41FA5}">
                      <a16:colId xmlns:a16="http://schemas.microsoft.com/office/drawing/2014/main" val="98203157"/>
                    </a:ext>
                  </a:extLst>
                </a:gridCol>
                <a:gridCol w="709472">
                  <a:extLst>
                    <a:ext uri="{9D8B030D-6E8A-4147-A177-3AD203B41FA5}">
                      <a16:colId xmlns:a16="http://schemas.microsoft.com/office/drawing/2014/main" val="736722388"/>
                    </a:ext>
                  </a:extLst>
                </a:gridCol>
                <a:gridCol w="845910">
                  <a:extLst>
                    <a:ext uri="{9D8B030D-6E8A-4147-A177-3AD203B41FA5}">
                      <a16:colId xmlns:a16="http://schemas.microsoft.com/office/drawing/2014/main" val="3328518365"/>
                    </a:ext>
                  </a:extLst>
                </a:gridCol>
                <a:gridCol w="845910">
                  <a:extLst>
                    <a:ext uri="{9D8B030D-6E8A-4147-A177-3AD203B41FA5}">
                      <a16:colId xmlns:a16="http://schemas.microsoft.com/office/drawing/2014/main" val="3081890785"/>
                    </a:ext>
                  </a:extLst>
                </a:gridCol>
                <a:gridCol w="990079">
                  <a:extLst>
                    <a:ext uri="{9D8B030D-6E8A-4147-A177-3AD203B41FA5}">
                      <a16:colId xmlns:a16="http://schemas.microsoft.com/office/drawing/2014/main" val="3044513505"/>
                    </a:ext>
                  </a:extLst>
                </a:gridCol>
                <a:gridCol w="1079771">
                  <a:extLst>
                    <a:ext uri="{9D8B030D-6E8A-4147-A177-3AD203B41FA5}">
                      <a16:colId xmlns:a16="http://schemas.microsoft.com/office/drawing/2014/main" val="371169320"/>
                    </a:ext>
                  </a:extLst>
                </a:gridCol>
                <a:gridCol w="680936">
                  <a:extLst>
                    <a:ext uri="{9D8B030D-6E8A-4147-A177-3AD203B41FA5}">
                      <a16:colId xmlns:a16="http://schemas.microsoft.com/office/drawing/2014/main" val="3310773684"/>
                    </a:ext>
                  </a:extLst>
                </a:gridCol>
                <a:gridCol w="1116749">
                  <a:extLst>
                    <a:ext uri="{9D8B030D-6E8A-4147-A177-3AD203B41FA5}">
                      <a16:colId xmlns:a16="http://schemas.microsoft.com/office/drawing/2014/main" val="1322066735"/>
                    </a:ext>
                  </a:extLst>
                </a:gridCol>
              </a:tblGrid>
              <a:tr h="322800">
                <a:tc rowSpan="2">
                  <a:txBody>
                    <a:bodyPr/>
                    <a:lstStyle/>
                    <a:p>
                      <a:pPr algn="ctr">
                        <a:lnSpc>
                          <a:spcPct val="107000"/>
                        </a:lnSpc>
                        <a:spcAft>
                          <a:spcPts val="0"/>
                        </a:spcAft>
                      </a:pPr>
                      <a:r>
                        <a:rPr lang="sr-Latn-CS" sz="2000" dirty="0">
                          <a:effectLst/>
                          <a:latin typeface="+mn-lt"/>
                        </a:rPr>
                        <a:t> ...</a:t>
                      </a:r>
                      <a:r>
                        <a:rPr lang="en-US" sz="2000" b="1" kern="1200" dirty="0">
                          <a:solidFill>
                            <a:schemeClr val="lt1"/>
                          </a:solidFill>
                          <a:effectLst/>
                          <a:latin typeface="+mn-lt"/>
                          <a:ea typeface="+mn-ea"/>
                          <a:cs typeface="+mn-cs"/>
                        </a:rPr>
                        <a:t>maintain/</a:t>
                      </a:r>
                      <a:endParaRPr lang="sr-Latn-RS" sz="2000" b="1" kern="1200" dirty="0">
                        <a:solidFill>
                          <a:schemeClr val="lt1"/>
                        </a:solidFill>
                        <a:effectLst/>
                        <a:latin typeface="+mn-lt"/>
                        <a:ea typeface="+mn-ea"/>
                        <a:cs typeface="+mn-cs"/>
                      </a:endParaRPr>
                    </a:p>
                    <a:p>
                      <a:pPr algn="ctr">
                        <a:lnSpc>
                          <a:spcPct val="107000"/>
                        </a:lnSpc>
                        <a:spcAft>
                          <a:spcPts val="0"/>
                        </a:spcAft>
                      </a:pPr>
                      <a:r>
                        <a:rPr lang="en-US" sz="2000" b="1" kern="1200" dirty="0">
                          <a:solidFill>
                            <a:schemeClr val="lt1"/>
                          </a:solidFill>
                          <a:effectLst/>
                          <a:latin typeface="+mn-lt"/>
                          <a:ea typeface="+mn-ea"/>
                          <a:cs typeface="+mn-cs"/>
                        </a:rPr>
                        <a:t>revitalize (learn) your language?</a:t>
                      </a:r>
                    </a:p>
                  </a:txBody>
                  <a:tcPr marL="68580" marR="68580" marT="0" marB="0" anchor="ctr"/>
                </a:tc>
                <a:tc gridSpan="9">
                  <a:txBody>
                    <a:bodyPr/>
                    <a:lstStyle/>
                    <a:p>
                      <a:pPr algn="ctr">
                        <a:lnSpc>
                          <a:spcPct val="107000"/>
                        </a:lnSpc>
                        <a:spcAft>
                          <a:spcPts val="0"/>
                        </a:spcAft>
                      </a:pPr>
                      <a:r>
                        <a:rPr lang="en-US" sz="2000" dirty="0">
                          <a:latin typeface="+mn-lt"/>
                        </a:rPr>
                        <a:t>Education Level</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lnSpc>
                          <a:spcPct val="107000"/>
                        </a:lnSpc>
                        <a:spcAft>
                          <a:spcPts val="0"/>
                        </a:spcAft>
                      </a:pPr>
                      <a:endParaRPr lang="en-US" sz="25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n-US" sz="25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n-US" sz="25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n-US" sz="2500" dirty="0">
                        <a:effectLst/>
                        <a:latin typeface="+mn-lt"/>
                        <a:ea typeface="Calibri" panose="020F0502020204030204" pitchFamily="34" charset="0"/>
                        <a:cs typeface="Times New Roman" panose="02020603050405020304" pitchFamily="18" charset="0"/>
                      </a:endParaRPr>
                    </a:p>
                  </a:txBody>
                  <a:tcPr marL="68580" marR="68580" marT="0" marB="0" anchor="ctr"/>
                </a:tc>
                <a:tc rowSpan="5">
                  <a:txBody>
                    <a:bodyPr/>
                    <a:lstStyle/>
                    <a:p>
                      <a:pPr algn="ctr">
                        <a:lnSpc>
                          <a:spcPct val="107000"/>
                        </a:lnSpc>
                        <a:spcAft>
                          <a:spcPts val="0"/>
                        </a:spcAft>
                      </a:pPr>
                      <a:r>
                        <a:rPr lang="sr-Latn-RS" sz="2000" b="1" kern="1200" dirty="0">
                          <a:solidFill>
                            <a:schemeClr val="lt1"/>
                          </a:solidFill>
                          <a:effectLst/>
                          <a:latin typeface="+mn-lt"/>
                          <a:ea typeface="+mn-ea"/>
                          <a:cs typeface="+mn-cs"/>
                        </a:rPr>
                        <a:t>χ2 (16, </a:t>
                      </a:r>
                    </a:p>
                    <a:p>
                      <a:pPr algn="ctr">
                        <a:lnSpc>
                          <a:spcPct val="107000"/>
                        </a:lnSpc>
                        <a:spcAft>
                          <a:spcPts val="0"/>
                        </a:spcAft>
                      </a:pPr>
                      <a:r>
                        <a:rPr lang="sr-Latn-RS" sz="2000" b="1" kern="1200" dirty="0">
                          <a:solidFill>
                            <a:schemeClr val="lt1"/>
                          </a:solidFill>
                          <a:effectLst/>
                          <a:latin typeface="+mn-lt"/>
                          <a:ea typeface="+mn-ea"/>
                          <a:cs typeface="+mn-cs"/>
                        </a:rPr>
                        <a:t>n = 156) = 17.819, p = .335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9817869"/>
                  </a:ext>
                </a:extLst>
              </a:tr>
              <a:tr h="1930782">
                <a:tc vMerge="1">
                  <a:txBody>
                    <a:bodyPr/>
                    <a:lstStyle/>
                    <a:p>
                      <a:pPr algn="ctr"/>
                      <a:endParaRPr lang="en-US" sz="2800" b="1" kern="1200" dirty="0">
                        <a:solidFill>
                          <a:schemeClr val="lt1"/>
                        </a:solidFill>
                        <a:effectLst/>
                        <a:latin typeface="+mn-lt"/>
                        <a:ea typeface="+mn-ea"/>
                        <a:cs typeface="+mn-cs"/>
                      </a:endParaRPr>
                    </a:p>
                  </a:txBody>
                  <a:tcPr marL="68580" marR="68580" marT="0" marB="0" anchor="ctr"/>
                </a:tc>
                <a:tc>
                  <a:txBody>
                    <a:bodyPr/>
                    <a:lstStyle/>
                    <a:p>
                      <a:pPr algn="ctr">
                        <a:lnSpc>
                          <a:spcPct val="107000"/>
                        </a:lnSpc>
                        <a:spcAft>
                          <a:spcPts val="0"/>
                        </a:spcAft>
                      </a:pPr>
                      <a:r>
                        <a:rPr lang="en-US" sz="1800" dirty="0">
                          <a:latin typeface="+mn-lt"/>
                        </a:rPr>
                        <a:t>No school</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latin typeface="+mn-lt"/>
                        </a:rPr>
                        <a:t>Incomplete primary</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latin typeface="+mn-lt"/>
                        </a:rPr>
                        <a:t>Primary</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latin typeface="+mn-lt"/>
                        </a:rPr>
                        <a:t>Three-year secondary</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latin typeface="+mn-lt"/>
                        </a:rPr>
                        <a:t>Four-year secondary/high school</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latin typeface="+mn-lt"/>
                        </a:rPr>
                        <a:t>College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latin typeface="+mn-lt"/>
                        </a:rPr>
                        <a:t>University</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latin typeface="+mn-lt"/>
                        </a:rPr>
                        <a:t>Postgraduate/doctorate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latin typeface="+mn-lt"/>
                        </a:rPr>
                        <a:t>Other</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9401150"/>
                  </a:ext>
                </a:extLst>
              </a:tr>
              <a:tr h="322800">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YES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10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14</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25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10</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25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12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34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10</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4253730"/>
                  </a:ext>
                </a:extLst>
              </a:tr>
              <a:tr h="322800">
                <a:tc>
                  <a:txBody>
                    <a:bodyPr/>
                    <a:lstStyle/>
                    <a:p>
                      <a:pPr algn="ctr">
                        <a:lnSpc>
                          <a:spcPct val="107000"/>
                        </a:lnSpc>
                        <a:spcAft>
                          <a:spcPts val="0"/>
                        </a:spcAft>
                      </a:pPr>
                      <a:r>
                        <a:rPr lang="sr-Latn-RS" sz="2000" dirty="0">
                          <a:effectLst/>
                          <a:latin typeface="+mn-lt"/>
                        </a:rPr>
                        <a:t>NO</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0</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0</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0</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0</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0</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4581146"/>
                  </a:ext>
                </a:extLst>
              </a:tr>
              <a:tr h="1342073">
                <a:tc>
                  <a:txBody>
                    <a:bodyPr/>
                    <a:lstStyle/>
                    <a:p>
                      <a:pPr algn="ctr">
                        <a:lnSpc>
                          <a:spcPct val="107000"/>
                        </a:lnSpc>
                        <a:spcAft>
                          <a:spcPts val="0"/>
                        </a:spcAft>
                      </a:pPr>
                      <a:r>
                        <a:rPr lang="sr-Latn-RS" sz="2000" dirty="0">
                          <a:effectLst/>
                          <a:latin typeface="+mn-lt"/>
                        </a:rPr>
                        <a:t>I DON’T CARE</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4</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3000471"/>
                  </a:ext>
                </a:extLst>
              </a:tr>
            </a:tbl>
          </a:graphicData>
        </a:graphic>
      </p:graphicFrame>
    </p:spTree>
    <p:extLst>
      <p:ext uri="{BB962C8B-B14F-4D97-AF65-F5344CB8AC3E}">
        <p14:creationId xmlns:p14="http://schemas.microsoft.com/office/powerpoint/2010/main" val="2392273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49AC65AF-70C7-4E2C-9E75-829EB976E15A}"/>
              </a:ext>
            </a:extLst>
          </p:cNvPr>
          <p:cNvSpPr>
            <a:spLocks noChangeArrowheads="1"/>
          </p:cNvSpPr>
          <p:nvPr/>
        </p:nvSpPr>
        <p:spPr bwMode="auto">
          <a:xfrm>
            <a:off x="4043172" y="27688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08392F8C-E378-494A-9ABF-C12F65259346}"/>
              </a:ext>
            </a:extLst>
          </p:cNvPr>
          <p:cNvGraphicFramePr>
            <a:graphicFrameLocks noGrp="1"/>
          </p:cNvGraphicFramePr>
          <p:nvPr>
            <p:extLst>
              <p:ext uri="{D42A27DB-BD31-4B8C-83A1-F6EECF244321}">
                <p14:modId xmlns:p14="http://schemas.microsoft.com/office/powerpoint/2010/main" val="3941575697"/>
              </p:ext>
            </p:extLst>
          </p:nvPr>
        </p:nvGraphicFramePr>
        <p:xfrm>
          <a:off x="1196502" y="1429964"/>
          <a:ext cx="10414116" cy="4549681"/>
        </p:xfrm>
        <a:graphic>
          <a:graphicData uri="http://schemas.openxmlformats.org/drawingml/2006/table">
            <a:tbl>
              <a:tblPr firstRow="1" firstCol="1" bandRow="1">
                <a:tableStyleId>{5C22544A-7EE6-4342-B048-85BDC9FD1C3A}</a:tableStyleId>
              </a:tblPr>
              <a:tblGrid>
                <a:gridCol w="1225685">
                  <a:extLst>
                    <a:ext uri="{9D8B030D-6E8A-4147-A177-3AD203B41FA5}">
                      <a16:colId xmlns:a16="http://schemas.microsoft.com/office/drawing/2014/main" val="2479975657"/>
                    </a:ext>
                  </a:extLst>
                </a:gridCol>
                <a:gridCol w="729092">
                  <a:extLst>
                    <a:ext uri="{9D8B030D-6E8A-4147-A177-3AD203B41FA5}">
                      <a16:colId xmlns:a16="http://schemas.microsoft.com/office/drawing/2014/main" val="3551322282"/>
                    </a:ext>
                  </a:extLst>
                </a:gridCol>
                <a:gridCol w="1174643">
                  <a:extLst>
                    <a:ext uri="{9D8B030D-6E8A-4147-A177-3AD203B41FA5}">
                      <a16:colId xmlns:a16="http://schemas.microsoft.com/office/drawing/2014/main" val="3940760914"/>
                    </a:ext>
                  </a:extLst>
                </a:gridCol>
                <a:gridCol w="729515">
                  <a:extLst>
                    <a:ext uri="{9D8B030D-6E8A-4147-A177-3AD203B41FA5}">
                      <a16:colId xmlns:a16="http://schemas.microsoft.com/office/drawing/2014/main" val="98203157"/>
                    </a:ext>
                  </a:extLst>
                </a:gridCol>
                <a:gridCol w="741881">
                  <a:extLst>
                    <a:ext uri="{9D8B030D-6E8A-4147-A177-3AD203B41FA5}">
                      <a16:colId xmlns:a16="http://schemas.microsoft.com/office/drawing/2014/main" val="736722388"/>
                    </a:ext>
                  </a:extLst>
                </a:gridCol>
                <a:gridCol w="884550">
                  <a:extLst>
                    <a:ext uri="{9D8B030D-6E8A-4147-A177-3AD203B41FA5}">
                      <a16:colId xmlns:a16="http://schemas.microsoft.com/office/drawing/2014/main" val="3328518365"/>
                    </a:ext>
                  </a:extLst>
                </a:gridCol>
                <a:gridCol w="1039431">
                  <a:extLst>
                    <a:ext uri="{9D8B030D-6E8A-4147-A177-3AD203B41FA5}">
                      <a16:colId xmlns:a16="http://schemas.microsoft.com/office/drawing/2014/main" val="3081890785"/>
                    </a:ext>
                  </a:extLst>
                </a:gridCol>
                <a:gridCol w="729670">
                  <a:extLst>
                    <a:ext uri="{9D8B030D-6E8A-4147-A177-3AD203B41FA5}">
                      <a16:colId xmlns:a16="http://schemas.microsoft.com/office/drawing/2014/main" val="3044513505"/>
                    </a:ext>
                  </a:extLst>
                </a:gridCol>
                <a:gridCol w="930658">
                  <a:extLst>
                    <a:ext uri="{9D8B030D-6E8A-4147-A177-3AD203B41FA5}">
                      <a16:colId xmlns:a16="http://schemas.microsoft.com/office/drawing/2014/main" val="371169320"/>
                    </a:ext>
                  </a:extLst>
                </a:gridCol>
                <a:gridCol w="838443">
                  <a:extLst>
                    <a:ext uri="{9D8B030D-6E8A-4147-A177-3AD203B41FA5}">
                      <a16:colId xmlns:a16="http://schemas.microsoft.com/office/drawing/2014/main" val="3310773684"/>
                    </a:ext>
                  </a:extLst>
                </a:gridCol>
                <a:gridCol w="1390548">
                  <a:extLst>
                    <a:ext uri="{9D8B030D-6E8A-4147-A177-3AD203B41FA5}">
                      <a16:colId xmlns:a16="http://schemas.microsoft.com/office/drawing/2014/main" val="1322066735"/>
                    </a:ext>
                  </a:extLst>
                </a:gridCol>
              </a:tblGrid>
              <a:tr h="324279">
                <a:tc rowSpan="2">
                  <a:txBody>
                    <a:bodyPr/>
                    <a:lstStyle/>
                    <a:p>
                      <a:pPr algn="ctr">
                        <a:lnSpc>
                          <a:spcPct val="107000"/>
                        </a:lnSpc>
                        <a:spcAft>
                          <a:spcPts val="0"/>
                        </a:spcAft>
                      </a:pPr>
                      <a:r>
                        <a:rPr lang="sr-Latn-RS" sz="2000" b="1" kern="1200" dirty="0">
                          <a:solidFill>
                            <a:schemeClr val="lt1"/>
                          </a:solidFill>
                          <a:effectLst/>
                          <a:latin typeface="+mn-lt"/>
                          <a:ea typeface="+mn-ea"/>
                          <a:cs typeface="+mn-cs"/>
                        </a:rPr>
                        <a:t>...</a:t>
                      </a:r>
                      <a:r>
                        <a:rPr lang="en-US" sz="2000" b="1" kern="1200" dirty="0">
                          <a:solidFill>
                            <a:schemeClr val="lt1"/>
                          </a:solidFill>
                          <a:effectLst/>
                          <a:latin typeface="+mn-lt"/>
                          <a:ea typeface="+mn-ea"/>
                          <a:cs typeface="+mn-cs"/>
                        </a:rPr>
                        <a:t>transmit your language to the young generation?</a:t>
                      </a:r>
                    </a:p>
                  </a:txBody>
                  <a:tcPr marL="68580" marR="68580" marT="0" marB="0" anchor="ctr"/>
                </a:tc>
                <a:tc gridSpan="9">
                  <a:txBody>
                    <a:bodyPr/>
                    <a:lstStyle/>
                    <a:p>
                      <a:pPr algn="ctr">
                        <a:lnSpc>
                          <a:spcPct val="107000"/>
                        </a:lnSpc>
                        <a:spcAft>
                          <a:spcPts val="0"/>
                        </a:spcAft>
                      </a:pPr>
                      <a:r>
                        <a:rPr lang="en-US" sz="2200" dirty="0">
                          <a:latin typeface="+mn-lt"/>
                        </a:rPr>
                        <a:t>Education Level</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lnSpc>
                          <a:spcPct val="107000"/>
                        </a:lnSpc>
                        <a:spcAft>
                          <a:spcPts val="0"/>
                        </a:spcAft>
                      </a:pPr>
                      <a:endParaRPr lang="en-US" sz="25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n-US" sz="25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n-US" sz="25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n-US" sz="2500" dirty="0">
                        <a:effectLst/>
                        <a:latin typeface="+mn-lt"/>
                        <a:ea typeface="Calibri" panose="020F0502020204030204" pitchFamily="34" charset="0"/>
                        <a:cs typeface="Times New Roman" panose="02020603050405020304" pitchFamily="18" charset="0"/>
                      </a:endParaRPr>
                    </a:p>
                  </a:txBody>
                  <a:tcPr marL="68580" marR="68580" marT="0" marB="0" anchor="ctr"/>
                </a:tc>
                <a:tc rowSpan="5">
                  <a:txBody>
                    <a:bodyPr/>
                    <a:lstStyle/>
                    <a:p>
                      <a:pPr algn="ctr">
                        <a:lnSpc>
                          <a:spcPct val="107000"/>
                        </a:lnSpc>
                        <a:spcAft>
                          <a:spcPts val="0"/>
                        </a:spcAft>
                      </a:pPr>
                      <a:r>
                        <a:rPr lang="sr-Latn-RS" sz="2000" b="1" kern="1200" dirty="0">
                          <a:solidFill>
                            <a:schemeClr val="lt1"/>
                          </a:solidFill>
                          <a:effectLst/>
                          <a:latin typeface="+mn-lt"/>
                          <a:ea typeface="+mn-ea"/>
                          <a:cs typeface="+mn-cs"/>
                        </a:rPr>
                        <a:t>χ2 (16, </a:t>
                      </a:r>
                    </a:p>
                    <a:p>
                      <a:pPr algn="ctr">
                        <a:lnSpc>
                          <a:spcPct val="107000"/>
                        </a:lnSpc>
                        <a:spcAft>
                          <a:spcPts val="0"/>
                        </a:spcAft>
                      </a:pPr>
                      <a:r>
                        <a:rPr lang="sr-Latn-RS" sz="2000" b="1" kern="1200" dirty="0">
                          <a:solidFill>
                            <a:schemeClr val="lt1"/>
                          </a:solidFill>
                          <a:effectLst/>
                          <a:latin typeface="+mn-lt"/>
                          <a:ea typeface="+mn-ea"/>
                          <a:cs typeface="+mn-cs"/>
                        </a:rPr>
                        <a:t>n = 155) = 20.807, </a:t>
                      </a:r>
                    </a:p>
                    <a:p>
                      <a:pPr algn="ctr">
                        <a:lnSpc>
                          <a:spcPct val="107000"/>
                        </a:lnSpc>
                        <a:spcAft>
                          <a:spcPts val="0"/>
                        </a:spcAft>
                      </a:pPr>
                      <a:r>
                        <a:rPr lang="sr-Latn-RS" sz="2000" b="1" kern="1200" dirty="0">
                          <a:solidFill>
                            <a:schemeClr val="lt1"/>
                          </a:solidFill>
                          <a:effectLst/>
                          <a:latin typeface="+mn-lt"/>
                          <a:ea typeface="+mn-ea"/>
                          <a:cs typeface="+mn-cs"/>
                        </a:rPr>
                        <a:t>p = .186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9817869"/>
                  </a:ext>
                </a:extLst>
              </a:tr>
              <a:tr h="2369589">
                <a:tc vMerge="1">
                  <a:txBody>
                    <a:bodyPr/>
                    <a:lstStyle/>
                    <a:p>
                      <a:pPr algn="ctr"/>
                      <a:endParaRPr lang="en-US" sz="2800" b="1" kern="1200" dirty="0">
                        <a:solidFill>
                          <a:schemeClr val="lt1"/>
                        </a:solidFill>
                        <a:effectLst/>
                        <a:latin typeface="+mn-lt"/>
                        <a:ea typeface="+mn-ea"/>
                        <a:cs typeface="+mn-cs"/>
                      </a:endParaRPr>
                    </a:p>
                  </a:txBody>
                  <a:tcPr marL="68580" marR="68580" marT="0" marB="0" anchor="ctr"/>
                </a:tc>
                <a:tc>
                  <a:txBody>
                    <a:bodyPr/>
                    <a:lstStyle/>
                    <a:p>
                      <a:pPr algn="ctr">
                        <a:lnSpc>
                          <a:spcPct val="107000"/>
                        </a:lnSpc>
                        <a:spcAft>
                          <a:spcPts val="0"/>
                        </a:spcAft>
                      </a:pPr>
                      <a:r>
                        <a:rPr lang="en-US" sz="1800" dirty="0">
                          <a:latin typeface="+mn-lt"/>
                        </a:rPr>
                        <a:t>No school</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latin typeface="+mn-lt"/>
                        </a:rPr>
                        <a:t>Incomplete primary</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latin typeface="+mn-lt"/>
                        </a:rPr>
                        <a:t>Primary</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latin typeface="+mn-lt"/>
                        </a:rPr>
                        <a:t>Three-year secondary</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latin typeface="+mn-lt"/>
                        </a:rPr>
                        <a:t>Four-year secondary/high school</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latin typeface="+mn-lt"/>
                        </a:rPr>
                        <a:t>College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latin typeface="+mn-lt"/>
                        </a:rPr>
                        <a:t>University</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latin typeface="+mn-lt"/>
                        </a:rPr>
                        <a:t>Postgraduate/doctorate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latin typeface="+mn-lt"/>
                        </a:rPr>
                        <a:t>Other</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9401150"/>
                  </a:ext>
                </a:extLst>
              </a:tr>
              <a:tr h="324704">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YES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10</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15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24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10</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25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12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34</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4253730"/>
                  </a:ext>
                </a:extLst>
              </a:tr>
              <a:tr h="324279">
                <a:tc>
                  <a:txBody>
                    <a:bodyPr/>
                    <a:lstStyle/>
                    <a:p>
                      <a:pPr algn="ctr">
                        <a:lnSpc>
                          <a:spcPct val="107000"/>
                        </a:lnSpc>
                        <a:spcAft>
                          <a:spcPts val="0"/>
                        </a:spcAft>
                      </a:pPr>
                      <a:r>
                        <a:rPr lang="sr-Latn-RS" sz="2000" dirty="0">
                          <a:effectLst/>
                          <a:latin typeface="+mn-lt"/>
                        </a:rPr>
                        <a:t>NO</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0</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0</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0</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0</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0</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0</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4581146"/>
                  </a:ext>
                </a:extLst>
              </a:tr>
              <a:tr h="1190241">
                <a:tc>
                  <a:txBody>
                    <a:bodyPr/>
                    <a:lstStyle/>
                    <a:p>
                      <a:pPr algn="ctr">
                        <a:lnSpc>
                          <a:spcPct val="107000"/>
                        </a:lnSpc>
                        <a:spcAft>
                          <a:spcPts val="0"/>
                        </a:spcAft>
                      </a:pPr>
                      <a:r>
                        <a:rPr lang="sr-Latn-RS" sz="2000" dirty="0">
                          <a:effectLst/>
                          <a:latin typeface="+mn-lt"/>
                        </a:rPr>
                        <a:t>I DON’T MIND</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0</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4</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0</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3000471"/>
                  </a:ext>
                </a:extLst>
              </a:tr>
            </a:tbl>
          </a:graphicData>
        </a:graphic>
      </p:graphicFrame>
    </p:spTree>
    <p:extLst>
      <p:ext uri="{BB962C8B-B14F-4D97-AF65-F5344CB8AC3E}">
        <p14:creationId xmlns:p14="http://schemas.microsoft.com/office/powerpoint/2010/main" val="2670298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49AC65AF-70C7-4E2C-9E75-829EB976E15A}"/>
              </a:ext>
            </a:extLst>
          </p:cNvPr>
          <p:cNvSpPr>
            <a:spLocks noChangeArrowheads="1"/>
          </p:cNvSpPr>
          <p:nvPr/>
        </p:nvSpPr>
        <p:spPr bwMode="auto">
          <a:xfrm>
            <a:off x="4043172" y="27688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08392F8C-E378-494A-9ABF-C12F65259346}"/>
              </a:ext>
            </a:extLst>
          </p:cNvPr>
          <p:cNvGraphicFramePr>
            <a:graphicFrameLocks noGrp="1"/>
          </p:cNvGraphicFramePr>
          <p:nvPr>
            <p:extLst>
              <p:ext uri="{D42A27DB-BD31-4B8C-83A1-F6EECF244321}">
                <p14:modId xmlns:p14="http://schemas.microsoft.com/office/powerpoint/2010/main" val="1133482025"/>
              </p:ext>
            </p:extLst>
          </p:nvPr>
        </p:nvGraphicFramePr>
        <p:xfrm>
          <a:off x="1060315" y="1416259"/>
          <a:ext cx="10482210" cy="4770534"/>
        </p:xfrm>
        <a:graphic>
          <a:graphicData uri="http://schemas.openxmlformats.org/drawingml/2006/table">
            <a:tbl>
              <a:tblPr firstRow="1" firstCol="1" bandRow="1">
                <a:tableStyleId>{5C22544A-7EE6-4342-B048-85BDC9FD1C3A}</a:tableStyleId>
              </a:tblPr>
              <a:tblGrid>
                <a:gridCol w="986397">
                  <a:extLst>
                    <a:ext uri="{9D8B030D-6E8A-4147-A177-3AD203B41FA5}">
                      <a16:colId xmlns:a16="http://schemas.microsoft.com/office/drawing/2014/main" val="2479975657"/>
                    </a:ext>
                  </a:extLst>
                </a:gridCol>
                <a:gridCol w="981162">
                  <a:extLst>
                    <a:ext uri="{9D8B030D-6E8A-4147-A177-3AD203B41FA5}">
                      <a16:colId xmlns:a16="http://schemas.microsoft.com/office/drawing/2014/main" val="3551322282"/>
                    </a:ext>
                  </a:extLst>
                </a:gridCol>
                <a:gridCol w="1182324">
                  <a:extLst>
                    <a:ext uri="{9D8B030D-6E8A-4147-A177-3AD203B41FA5}">
                      <a16:colId xmlns:a16="http://schemas.microsoft.com/office/drawing/2014/main" val="3940760914"/>
                    </a:ext>
                  </a:extLst>
                </a:gridCol>
                <a:gridCol w="877368">
                  <a:extLst>
                    <a:ext uri="{9D8B030D-6E8A-4147-A177-3AD203B41FA5}">
                      <a16:colId xmlns:a16="http://schemas.microsoft.com/office/drawing/2014/main" val="98203157"/>
                    </a:ext>
                  </a:extLst>
                </a:gridCol>
                <a:gridCol w="603648">
                  <a:extLst>
                    <a:ext uri="{9D8B030D-6E8A-4147-A177-3AD203B41FA5}">
                      <a16:colId xmlns:a16="http://schemas.microsoft.com/office/drawing/2014/main" val="736722388"/>
                    </a:ext>
                  </a:extLst>
                </a:gridCol>
                <a:gridCol w="890334">
                  <a:extLst>
                    <a:ext uri="{9D8B030D-6E8A-4147-A177-3AD203B41FA5}">
                      <a16:colId xmlns:a16="http://schemas.microsoft.com/office/drawing/2014/main" val="3328518365"/>
                    </a:ext>
                  </a:extLst>
                </a:gridCol>
                <a:gridCol w="890334">
                  <a:extLst>
                    <a:ext uri="{9D8B030D-6E8A-4147-A177-3AD203B41FA5}">
                      <a16:colId xmlns:a16="http://schemas.microsoft.com/office/drawing/2014/main" val="3081890785"/>
                    </a:ext>
                  </a:extLst>
                </a:gridCol>
                <a:gridCol w="890334">
                  <a:extLst>
                    <a:ext uri="{9D8B030D-6E8A-4147-A177-3AD203B41FA5}">
                      <a16:colId xmlns:a16="http://schemas.microsoft.com/office/drawing/2014/main" val="3044513505"/>
                    </a:ext>
                  </a:extLst>
                </a:gridCol>
                <a:gridCol w="1063886">
                  <a:extLst>
                    <a:ext uri="{9D8B030D-6E8A-4147-A177-3AD203B41FA5}">
                      <a16:colId xmlns:a16="http://schemas.microsoft.com/office/drawing/2014/main" val="371169320"/>
                    </a:ext>
                  </a:extLst>
                </a:gridCol>
                <a:gridCol w="716782">
                  <a:extLst>
                    <a:ext uri="{9D8B030D-6E8A-4147-A177-3AD203B41FA5}">
                      <a16:colId xmlns:a16="http://schemas.microsoft.com/office/drawing/2014/main" val="3310773684"/>
                    </a:ext>
                  </a:extLst>
                </a:gridCol>
                <a:gridCol w="1399641">
                  <a:extLst>
                    <a:ext uri="{9D8B030D-6E8A-4147-A177-3AD203B41FA5}">
                      <a16:colId xmlns:a16="http://schemas.microsoft.com/office/drawing/2014/main" val="1322066735"/>
                    </a:ext>
                  </a:extLst>
                </a:gridCol>
              </a:tblGrid>
              <a:tr h="341264">
                <a:tc rowSpan="2">
                  <a:txBody>
                    <a:bodyPr/>
                    <a:lstStyle/>
                    <a:p>
                      <a:pPr algn="ctr">
                        <a:lnSpc>
                          <a:spcPct val="107000"/>
                        </a:lnSpc>
                        <a:spcAft>
                          <a:spcPts val="0"/>
                        </a:spcAft>
                      </a:pPr>
                      <a:r>
                        <a:rPr lang="sr-Latn-RS" sz="2000" b="1" kern="1200" dirty="0">
                          <a:solidFill>
                            <a:schemeClr val="lt1"/>
                          </a:solidFill>
                          <a:effectLst/>
                          <a:latin typeface="+mn-lt"/>
                          <a:ea typeface="+mn-ea"/>
                          <a:cs typeface="+mn-cs"/>
                        </a:rPr>
                        <a:t>...</a:t>
                      </a:r>
                      <a:r>
                        <a:rPr lang="en-US" sz="2000" b="1" kern="1200" dirty="0">
                          <a:solidFill>
                            <a:schemeClr val="lt1"/>
                          </a:solidFill>
                          <a:effectLst/>
                          <a:latin typeface="+mn-lt"/>
                          <a:ea typeface="+mn-ea"/>
                          <a:cs typeface="+mn-cs"/>
                        </a:rPr>
                        <a:t>introduce or keep your language in school?</a:t>
                      </a:r>
                    </a:p>
                  </a:txBody>
                  <a:tcPr marL="68580" marR="68580" marT="0" marB="0" anchor="ctr"/>
                </a:tc>
                <a:tc gridSpan="9">
                  <a:txBody>
                    <a:bodyPr/>
                    <a:lstStyle/>
                    <a:p>
                      <a:pPr algn="ctr">
                        <a:lnSpc>
                          <a:spcPct val="107000"/>
                        </a:lnSpc>
                        <a:spcAft>
                          <a:spcPts val="0"/>
                        </a:spcAft>
                      </a:pPr>
                      <a:r>
                        <a:rPr lang="en-US" sz="2000" dirty="0">
                          <a:latin typeface="+mn-lt"/>
                        </a:rPr>
                        <a:t>Education Level</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lnSpc>
                          <a:spcPct val="107000"/>
                        </a:lnSpc>
                        <a:spcAft>
                          <a:spcPts val="0"/>
                        </a:spcAft>
                      </a:pPr>
                      <a:endParaRPr lang="en-US" sz="25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n-US" sz="25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n-US" sz="25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n-US" sz="2500" dirty="0">
                        <a:effectLst/>
                        <a:latin typeface="+mn-lt"/>
                        <a:ea typeface="Calibri" panose="020F0502020204030204" pitchFamily="34" charset="0"/>
                        <a:cs typeface="Times New Roman" panose="02020603050405020304" pitchFamily="18" charset="0"/>
                      </a:endParaRPr>
                    </a:p>
                  </a:txBody>
                  <a:tcPr marL="68580" marR="68580" marT="0" marB="0" anchor="ctr"/>
                </a:tc>
                <a:tc rowSpan="5">
                  <a:txBody>
                    <a:bodyPr/>
                    <a:lstStyle/>
                    <a:p>
                      <a:pPr algn="ctr">
                        <a:lnSpc>
                          <a:spcPct val="107000"/>
                        </a:lnSpc>
                        <a:spcAft>
                          <a:spcPts val="0"/>
                        </a:spcAft>
                      </a:pPr>
                      <a:r>
                        <a:rPr lang="sr-Latn-RS" sz="2000" b="1" kern="1200" dirty="0">
                          <a:solidFill>
                            <a:schemeClr val="lt1"/>
                          </a:solidFill>
                          <a:effectLst/>
                          <a:latin typeface="+mn-lt"/>
                          <a:ea typeface="+mn-ea"/>
                          <a:cs typeface="+mn-cs"/>
                        </a:rPr>
                        <a:t>χ2 (16, </a:t>
                      </a:r>
                    </a:p>
                    <a:p>
                      <a:pPr algn="ctr">
                        <a:lnSpc>
                          <a:spcPct val="107000"/>
                        </a:lnSpc>
                        <a:spcAft>
                          <a:spcPts val="0"/>
                        </a:spcAft>
                      </a:pPr>
                      <a:r>
                        <a:rPr lang="sr-Latn-RS" sz="2000" b="1" kern="1200" dirty="0">
                          <a:solidFill>
                            <a:schemeClr val="lt1"/>
                          </a:solidFill>
                          <a:effectLst/>
                          <a:latin typeface="+mn-lt"/>
                          <a:ea typeface="+mn-ea"/>
                          <a:cs typeface="+mn-cs"/>
                        </a:rPr>
                        <a:t>n = 153) = 16.006, </a:t>
                      </a:r>
                    </a:p>
                    <a:p>
                      <a:pPr algn="ctr">
                        <a:lnSpc>
                          <a:spcPct val="107000"/>
                        </a:lnSpc>
                        <a:spcAft>
                          <a:spcPts val="0"/>
                        </a:spcAft>
                      </a:pPr>
                      <a:r>
                        <a:rPr lang="sr-Latn-RS" sz="2000" b="1" kern="1200" dirty="0">
                          <a:solidFill>
                            <a:schemeClr val="lt1"/>
                          </a:solidFill>
                          <a:effectLst/>
                          <a:latin typeface="+mn-lt"/>
                          <a:ea typeface="+mn-ea"/>
                          <a:cs typeface="+mn-cs"/>
                        </a:rPr>
                        <a:t>p = .453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9817869"/>
                  </a:ext>
                </a:extLst>
              </a:tr>
              <a:tr h="2493707">
                <a:tc vMerge="1">
                  <a:txBody>
                    <a:bodyPr/>
                    <a:lstStyle/>
                    <a:p>
                      <a:pPr algn="ctr"/>
                      <a:endParaRPr lang="en-US" sz="2800" b="1" kern="1200" dirty="0">
                        <a:solidFill>
                          <a:schemeClr val="lt1"/>
                        </a:solidFill>
                        <a:effectLst/>
                        <a:latin typeface="+mn-lt"/>
                        <a:ea typeface="+mn-ea"/>
                        <a:cs typeface="+mn-cs"/>
                      </a:endParaRPr>
                    </a:p>
                  </a:txBody>
                  <a:tcPr marL="68580" marR="68580" marT="0" marB="0" anchor="ctr"/>
                </a:tc>
                <a:tc>
                  <a:txBody>
                    <a:bodyPr/>
                    <a:lstStyle/>
                    <a:p>
                      <a:pPr algn="ctr">
                        <a:lnSpc>
                          <a:spcPct val="107000"/>
                        </a:lnSpc>
                        <a:spcAft>
                          <a:spcPts val="0"/>
                        </a:spcAft>
                      </a:pPr>
                      <a:r>
                        <a:rPr lang="en-US" sz="1800" dirty="0">
                          <a:latin typeface="+mn-lt"/>
                        </a:rPr>
                        <a:t>No school</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latin typeface="+mn-lt"/>
                        </a:rPr>
                        <a:t>Incomplete primary</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latin typeface="+mn-lt"/>
                        </a:rPr>
                        <a:t>Primary</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latin typeface="+mn-lt"/>
                        </a:rPr>
                        <a:t>Three-year secondary</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latin typeface="+mn-lt"/>
                        </a:rPr>
                        <a:t>Four-year secondary/high school</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latin typeface="+mn-lt"/>
                        </a:rPr>
                        <a:t>College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latin typeface="+mn-lt"/>
                        </a:rPr>
                        <a:t>University</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latin typeface="+mn-lt"/>
                        </a:rPr>
                        <a:t>Postgraduate/doctorate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latin typeface="+mn-lt"/>
                        </a:rPr>
                        <a:t>Other</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9401150"/>
                  </a:ext>
                </a:extLst>
              </a:tr>
              <a:tr h="341713">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YES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7</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11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22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8</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22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10</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23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4253730"/>
                  </a:ext>
                </a:extLst>
              </a:tr>
              <a:tr h="341264">
                <a:tc>
                  <a:txBody>
                    <a:bodyPr/>
                    <a:lstStyle/>
                    <a:p>
                      <a:pPr algn="ctr">
                        <a:lnSpc>
                          <a:spcPct val="107000"/>
                        </a:lnSpc>
                        <a:spcAft>
                          <a:spcPts val="0"/>
                        </a:spcAft>
                      </a:pPr>
                      <a:r>
                        <a:rPr lang="sr-Latn-RS" sz="2000" dirty="0">
                          <a:effectLst/>
                          <a:latin typeface="+mn-lt"/>
                        </a:rPr>
                        <a:t>NO</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4581146"/>
                  </a:ext>
                </a:extLst>
              </a:tr>
              <a:tr h="1252586">
                <a:tc>
                  <a:txBody>
                    <a:bodyPr/>
                    <a:lstStyle/>
                    <a:p>
                      <a:pPr algn="ctr">
                        <a:lnSpc>
                          <a:spcPct val="107000"/>
                        </a:lnSpc>
                        <a:spcAft>
                          <a:spcPts val="0"/>
                        </a:spcAft>
                      </a:pPr>
                      <a:r>
                        <a:rPr lang="sr-Latn-RS" sz="2000" dirty="0">
                          <a:effectLst/>
                          <a:latin typeface="+mn-lt"/>
                        </a:rPr>
                        <a:t>I DON’T CARE</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a:effectLst/>
                          <a:latin typeface="+mn-lt"/>
                          <a:ea typeface="Calibri" panose="020F0502020204030204" pitchFamily="34" charset="0"/>
                          <a:cs typeface="Times New Roman" panose="02020603050405020304" pitchFamily="18" charset="0"/>
                        </a:rPr>
                        <a:t>0</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000" dirty="0">
                          <a:effectLst/>
                          <a:latin typeface="+mn-lt"/>
                          <a:ea typeface="Calibri" panose="020F0502020204030204" pitchFamily="34" charset="0"/>
                          <a:cs typeface="Times New Roman" panose="02020603050405020304" pitchFamily="18" charset="0"/>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3000471"/>
                  </a:ext>
                </a:extLst>
              </a:tr>
            </a:tbl>
          </a:graphicData>
        </a:graphic>
      </p:graphicFrame>
    </p:spTree>
    <p:extLst>
      <p:ext uri="{BB962C8B-B14F-4D97-AF65-F5344CB8AC3E}">
        <p14:creationId xmlns:p14="http://schemas.microsoft.com/office/powerpoint/2010/main" val="676397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a:t>conclusions</a:t>
            </a:r>
            <a:endParaRPr lang="en-US" dirty="0"/>
          </a:p>
        </p:txBody>
      </p:sp>
      <p:pic>
        <p:nvPicPr>
          <p:cNvPr id="6" name="Google Shape;111;p1" descr="A close-up of a logo&#10;&#10;Description automatically generated"/>
          <p:cNvPicPr preferRelativeResize="0"/>
          <p:nvPr/>
        </p:nvPicPr>
        <p:blipFill rotWithShape="1">
          <a:blip r:embed="rId2">
            <a:alphaModFix/>
          </a:blip>
          <a:srcRect/>
          <a:stretch/>
        </p:blipFill>
        <p:spPr>
          <a:xfrm>
            <a:off x="99646" y="5638799"/>
            <a:ext cx="3130062" cy="855785"/>
          </a:xfrm>
          <a:prstGeom prst="rect">
            <a:avLst/>
          </a:prstGeom>
          <a:noFill/>
          <a:ln>
            <a:noFill/>
          </a:ln>
        </p:spPr>
      </p:pic>
      <p:sp>
        <p:nvSpPr>
          <p:cNvPr id="3" name="Content Placeholder 2"/>
          <p:cNvSpPr>
            <a:spLocks noGrp="1"/>
          </p:cNvSpPr>
          <p:nvPr>
            <p:ph idx="1"/>
          </p:nvPr>
        </p:nvSpPr>
        <p:spPr>
          <a:xfrm>
            <a:off x="855785" y="1817077"/>
            <a:ext cx="10001423" cy="4419600"/>
          </a:xfrm>
        </p:spPr>
        <p:txBody>
          <a:bodyPr>
            <a:normAutofit/>
          </a:bodyPr>
          <a:lstStyle/>
          <a:p>
            <a:pPr marL="342900" marR="0" lvl="0" indent="-342900">
              <a:lnSpc>
                <a:spcPct val="106000"/>
              </a:lnSpc>
              <a:spcBef>
                <a:spcPts val="0"/>
              </a:spcBef>
              <a:spcAft>
                <a:spcPts val="0"/>
              </a:spcAft>
              <a:buFont typeface="+mj-lt"/>
              <a:buAutoNum type="arabicPeriod"/>
            </a:pPr>
            <a:r>
              <a:rPr lang="en-US" kern="100" dirty="0">
                <a:effectLst/>
                <a:ea typeface="Calibri" panose="020F0502020204030204" pitchFamily="34" charset="0"/>
                <a:cs typeface="Times New Roman" panose="02020603050405020304" pitchFamily="18" charset="0"/>
              </a:rPr>
              <a:t>The sample </a:t>
            </a:r>
            <a:r>
              <a:rPr lang="sr-Latn-RS" kern="100" dirty="0">
                <a:effectLst/>
                <a:ea typeface="Calibri" panose="020F0502020204030204" pitchFamily="34" charset="0"/>
                <a:cs typeface="Times New Roman" panose="02020603050405020304" pitchFamily="18" charset="0"/>
              </a:rPr>
              <a:t>in </a:t>
            </a:r>
            <a:r>
              <a:rPr lang="en-US" kern="100" dirty="0">
                <a:effectLst/>
                <a:ea typeface="Calibri" panose="020F0502020204030204" pitchFamily="34" charset="0"/>
                <a:cs typeface="Times New Roman" panose="02020603050405020304" pitchFamily="18" charset="0"/>
              </a:rPr>
              <a:t>the pilot research was relatively small (158), but the tendencies we noticed here became obvious in the main phase of research (700). Regardless of </a:t>
            </a:r>
            <a:r>
              <a:rPr lang="en-US" b="1" kern="100" dirty="0">
                <a:effectLst/>
                <a:ea typeface="Calibri" panose="020F0502020204030204" pitchFamily="34" charset="0"/>
                <a:cs typeface="Times New Roman" panose="02020603050405020304" pitchFamily="18" charset="0"/>
              </a:rPr>
              <a:t>nationality, gender and level of education</a:t>
            </a:r>
            <a:r>
              <a:rPr lang="en-US" kern="100" dirty="0">
                <a:effectLst/>
                <a:ea typeface="Calibri" panose="020F0502020204030204" pitchFamily="34" charset="0"/>
                <a:cs typeface="Times New Roman" panose="02020603050405020304" pitchFamily="18" charset="0"/>
              </a:rPr>
              <a:t>, the </a:t>
            </a:r>
            <a:r>
              <a:rPr lang="en-US" b="1" kern="100" dirty="0">
                <a:effectLst/>
                <a:ea typeface="Calibri" panose="020F0502020204030204" pitchFamily="34" charset="0"/>
                <a:cs typeface="Times New Roman" panose="02020603050405020304" pitchFamily="18" charset="0"/>
              </a:rPr>
              <a:t>speakers of vulnerable languages have mostly positive attitudes</a:t>
            </a:r>
            <a:r>
              <a:rPr lang="en-US" kern="100" dirty="0">
                <a:effectLst/>
                <a:ea typeface="Calibri" panose="020F0502020204030204" pitchFamily="34" charset="0"/>
                <a:cs typeface="Times New Roman" panose="02020603050405020304" pitchFamily="18" charset="0"/>
              </a:rPr>
              <a:t> towards the preservation of their mother tongue.</a:t>
            </a:r>
          </a:p>
          <a:p>
            <a:pPr marL="342900" marR="0" lvl="0" indent="-342900">
              <a:lnSpc>
                <a:spcPct val="106000"/>
              </a:lnSpc>
              <a:spcBef>
                <a:spcPts val="0"/>
              </a:spcBef>
              <a:spcAft>
                <a:spcPts val="0"/>
              </a:spcAft>
              <a:buFont typeface="+mj-lt"/>
              <a:buAutoNum type="arabicPeriod"/>
            </a:pPr>
            <a:r>
              <a:rPr lang="en-US" kern="100" dirty="0">
                <a:effectLst/>
                <a:ea typeface="Calibri" panose="020F0502020204030204" pitchFamily="34" charset="0"/>
                <a:cs typeface="Times New Roman" panose="02020603050405020304" pitchFamily="18" charset="0"/>
              </a:rPr>
              <a:t>Most probably speakers of endangered and not endangered languages all over the world have positive attitudes towards the preservation of their mother tongues, as </a:t>
            </a:r>
            <a:r>
              <a:rPr lang="en-US" b="1" kern="100" dirty="0">
                <a:effectLst/>
                <a:ea typeface="Calibri" panose="020F0502020204030204" pitchFamily="34" charset="0"/>
                <a:cs typeface="Times New Roman" panose="02020603050405020304" pitchFamily="18" charset="0"/>
              </a:rPr>
              <a:t>language is a</a:t>
            </a:r>
            <a:r>
              <a:rPr lang="sr-Latn-RS" b="1" kern="100" dirty="0">
                <a:effectLst/>
                <a:ea typeface="Calibri" panose="020F0502020204030204" pitchFamily="34" charset="0"/>
                <a:cs typeface="Times New Roman" panose="02020603050405020304" pitchFamily="18" charset="0"/>
              </a:rPr>
              <a:t>n</a:t>
            </a:r>
            <a:r>
              <a:rPr lang="en-US" b="1" kern="100" dirty="0">
                <a:effectLst/>
                <a:ea typeface="Calibri" panose="020F0502020204030204" pitchFamily="34" charset="0"/>
                <a:cs typeface="Times New Roman" panose="02020603050405020304" pitchFamily="18" charset="0"/>
              </a:rPr>
              <a:t> important </a:t>
            </a:r>
            <a:r>
              <a:rPr lang="sr-Latn-RS" b="1" kern="100" dirty="0">
                <a:effectLst/>
                <a:ea typeface="Calibri" panose="020F0502020204030204" pitchFamily="34" charset="0"/>
                <a:cs typeface="Times New Roman" panose="02020603050405020304" pitchFamily="18" charset="0"/>
              </a:rPr>
              <a:t>component</a:t>
            </a:r>
            <a:r>
              <a:rPr lang="en-US" b="1" kern="100" dirty="0">
                <a:effectLst/>
                <a:ea typeface="Calibri" panose="020F0502020204030204" pitchFamily="34" charset="0"/>
                <a:cs typeface="Times New Roman" panose="02020603050405020304" pitchFamily="18" charset="0"/>
              </a:rPr>
              <a:t> of ethnic identity</a:t>
            </a:r>
            <a:r>
              <a:rPr lang="en-US" kern="100" dirty="0">
                <a:effectLst/>
                <a:ea typeface="Calibri" panose="020F0502020204030204" pitchFamily="34" charset="0"/>
                <a:cs typeface="Times New Roman" panose="02020603050405020304" pitchFamily="18" charset="0"/>
              </a:rPr>
              <a:t>. </a:t>
            </a:r>
          </a:p>
          <a:p>
            <a:pPr marL="342900" marR="0" lvl="0" indent="-342900">
              <a:lnSpc>
                <a:spcPct val="106000"/>
              </a:lnSpc>
              <a:spcBef>
                <a:spcPts val="0"/>
              </a:spcBef>
              <a:spcAft>
                <a:spcPts val="800"/>
              </a:spcAft>
              <a:buFont typeface="+mj-lt"/>
              <a:buAutoNum type="arabicPeriod"/>
            </a:pPr>
            <a:r>
              <a:rPr lang="sr-Latn-RS" kern="100" dirty="0">
                <a:effectLst/>
                <a:ea typeface="Calibri" panose="020F0502020204030204" pitchFamily="34" charset="0"/>
                <a:cs typeface="Times New Roman" panose="02020603050405020304" pitchFamily="18" charset="0"/>
              </a:rPr>
              <a:t>Certain nationalities show </a:t>
            </a:r>
            <a:r>
              <a:rPr lang="sr-Latn-RS" b="1" kern="100" dirty="0">
                <a:solidFill>
                  <a:srgbClr val="FF0000"/>
                </a:solidFill>
                <a:effectLst/>
                <a:ea typeface="Calibri" panose="020F0502020204030204" pitchFamily="34" charset="0"/>
                <a:cs typeface="Times New Roman" panose="02020603050405020304" pitchFamily="18" charset="0"/>
              </a:rPr>
              <a:t>negative attitudes towards introducing their mother tongue in schools</a:t>
            </a:r>
            <a:r>
              <a:rPr lang="sr-Latn-RS" kern="100" dirty="0">
                <a:effectLst/>
                <a:ea typeface="Calibri" panose="020F0502020204030204" pitchFamily="34" charset="0"/>
                <a:cs typeface="Times New Roman" panose="02020603050405020304" pitchFamily="18" charset="0"/>
              </a:rPr>
              <a:t>.</a:t>
            </a:r>
            <a:r>
              <a:rPr lang="en-US" kern="100" dirty="0">
                <a:effectLst/>
                <a:ea typeface="Calibri" panose="020F0502020204030204" pitchFamily="34" charset="0"/>
                <a:cs typeface="Times New Roman" panose="02020603050405020304" pitchFamily="18" charset="0"/>
              </a:rPr>
              <a:t> This might</a:t>
            </a:r>
            <a:r>
              <a:rPr lang="sr-Latn-RS" kern="100" dirty="0">
                <a:effectLst/>
                <a:ea typeface="Calibri" panose="020F0502020204030204" pitchFamily="34" charset="0"/>
                <a:cs typeface="Times New Roman" panose="02020603050405020304" pitchFamily="18" charset="0"/>
              </a:rPr>
              <a:t> be further</a:t>
            </a:r>
            <a:r>
              <a:rPr lang="en-US" kern="100" dirty="0">
                <a:effectLst/>
                <a:ea typeface="Calibri" panose="020F0502020204030204" pitchFamily="34" charset="0"/>
                <a:cs typeface="Times New Roman" panose="02020603050405020304" pitchFamily="18" charset="0"/>
              </a:rPr>
              <a:t> connected to other factors, </a:t>
            </a:r>
            <a:r>
              <a:rPr lang="en-US" kern="100">
                <a:effectLst/>
                <a:ea typeface="Calibri" panose="020F0502020204030204" pitchFamily="34" charset="0"/>
                <a:cs typeface="Times New Roman" panose="02020603050405020304" pitchFamily="18" charset="0"/>
              </a:rPr>
              <a:t>such as the </a:t>
            </a:r>
            <a:r>
              <a:rPr lang="en-US" kern="100" dirty="0">
                <a:effectLst/>
                <a:ea typeface="Calibri" panose="020F0502020204030204" pitchFamily="34" charset="0"/>
                <a:cs typeface="Times New Roman" panose="02020603050405020304" pitchFamily="18" charset="0"/>
              </a:rPr>
              <a:t>status of the language, </a:t>
            </a:r>
            <a:r>
              <a:rPr lang="sr-Latn-RS" kern="100" dirty="0">
                <a:effectLst/>
                <a:ea typeface="Calibri" panose="020F0502020204030204" pitchFamily="34" charset="0"/>
                <a:cs typeface="Times New Roman" panose="02020603050405020304" pitchFamily="18" charset="0"/>
              </a:rPr>
              <a:t>standardization</a:t>
            </a:r>
            <a:r>
              <a:rPr lang="en-US" kern="100" dirty="0">
                <a:effectLst/>
                <a:ea typeface="Calibri" panose="020F0502020204030204" pitchFamily="34" charset="0"/>
                <a:cs typeface="Times New Roman" panose="02020603050405020304" pitchFamily="18" charset="0"/>
              </a:rPr>
              <a:t>, prejudice and low language prestige</a:t>
            </a:r>
            <a:r>
              <a:rPr lang="sr-Latn-RS" kern="100" dirty="0">
                <a:effectLst/>
                <a:ea typeface="Calibri" panose="020F0502020204030204" pitchFamily="34" charset="0"/>
                <a:cs typeface="Times New Roman" panose="02020603050405020304" pitchFamily="18" charset="0"/>
              </a:rPr>
              <a:t>.</a:t>
            </a:r>
            <a:endParaRPr lang="en-US" kern="100" dirty="0">
              <a:effectLst/>
              <a:ea typeface="Calibri" panose="020F0502020204030204" pitchFamily="34" charset="0"/>
              <a:cs typeface="Times New Roman" panose="02020603050405020304" pitchFamily="18" charset="0"/>
            </a:endParaRPr>
          </a:p>
          <a:p>
            <a:endParaRPr lang="en-US" dirty="0"/>
          </a:p>
        </p:txBody>
      </p:sp>
      <p:pic>
        <p:nvPicPr>
          <p:cNvPr id="5" name="Google Shape;110;p1"/>
          <p:cNvPicPr preferRelativeResize="0">
            <a:picLocks/>
          </p:cNvPicPr>
          <p:nvPr/>
        </p:nvPicPr>
        <p:blipFill rotWithShape="1">
          <a:blip r:embed="rId3">
            <a:alphaModFix/>
          </a:blip>
          <a:stretch/>
        </p:blipFill>
        <p:spPr>
          <a:xfrm>
            <a:off x="10527322" y="287214"/>
            <a:ext cx="1418493" cy="1289538"/>
          </a:xfrm>
          <a:prstGeom prst="rect">
            <a:avLst/>
          </a:prstGeom>
          <a:noFill/>
          <a:ln>
            <a:noFill/>
          </a:ln>
        </p:spPr>
      </p:pic>
    </p:spTree>
    <p:extLst>
      <p:ext uri="{BB962C8B-B14F-4D97-AF65-F5344CB8AC3E}">
        <p14:creationId xmlns:p14="http://schemas.microsoft.com/office/powerpoint/2010/main" val="1481915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pic>
        <p:nvPicPr>
          <p:cNvPr id="6" name="Google Shape;111;p1" descr="A close-up of a logo&#10;&#10;Description automatically generated"/>
          <p:cNvPicPr preferRelativeResize="0"/>
          <p:nvPr/>
        </p:nvPicPr>
        <p:blipFill rotWithShape="1">
          <a:blip r:embed="rId2">
            <a:alphaModFix/>
          </a:blip>
          <a:srcRect/>
          <a:stretch/>
        </p:blipFill>
        <p:spPr>
          <a:xfrm>
            <a:off x="99646" y="5638799"/>
            <a:ext cx="3130062" cy="855785"/>
          </a:xfrm>
          <a:prstGeom prst="rect">
            <a:avLst/>
          </a:prstGeom>
          <a:noFill/>
          <a:ln>
            <a:noFill/>
          </a:ln>
        </p:spPr>
      </p:pic>
      <p:sp>
        <p:nvSpPr>
          <p:cNvPr id="3" name="Content Placeholder 2"/>
          <p:cNvSpPr>
            <a:spLocks noGrp="1"/>
          </p:cNvSpPr>
          <p:nvPr>
            <p:ph idx="1"/>
          </p:nvPr>
        </p:nvSpPr>
        <p:spPr>
          <a:xfrm>
            <a:off x="1125414" y="2203939"/>
            <a:ext cx="9720071" cy="4023360"/>
          </a:xfrm>
        </p:spPr>
        <p:txBody>
          <a:bodyPr/>
          <a:lstStyle/>
          <a:p>
            <a:r>
              <a:rPr lang="en-US" dirty="0"/>
              <a:t>1) to assess the attitudes of speakers of vulnerable languages towards the maintenance and revitalization of their languages</a:t>
            </a:r>
          </a:p>
          <a:p>
            <a:r>
              <a:rPr lang="en-US" dirty="0"/>
              <a:t>2) to determine whether there is a statistically significant correlation of aforementioned attitudes with specific demographic factors</a:t>
            </a:r>
          </a:p>
          <a:p>
            <a:endParaRPr lang="en-US" dirty="0"/>
          </a:p>
        </p:txBody>
      </p:sp>
    </p:spTree>
    <p:extLst>
      <p:ext uri="{BB962C8B-B14F-4D97-AF65-F5344CB8AC3E}">
        <p14:creationId xmlns:p14="http://schemas.microsoft.com/office/powerpoint/2010/main" val="2663990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a:t>
            </a:r>
          </a:p>
        </p:txBody>
      </p:sp>
      <p:pic>
        <p:nvPicPr>
          <p:cNvPr id="6" name="Google Shape;111;p1" descr="A close-up of a logo&#10;&#10;Description automatically generated"/>
          <p:cNvPicPr preferRelativeResize="0"/>
          <p:nvPr/>
        </p:nvPicPr>
        <p:blipFill rotWithShape="1">
          <a:blip r:embed="rId2">
            <a:alphaModFix/>
          </a:blip>
          <a:srcRect/>
          <a:stretch/>
        </p:blipFill>
        <p:spPr>
          <a:xfrm>
            <a:off x="99646" y="5638799"/>
            <a:ext cx="3130062" cy="855785"/>
          </a:xfrm>
          <a:prstGeom prst="rect">
            <a:avLst/>
          </a:prstGeom>
          <a:noFill/>
          <a:ln>
            <a:noFill/>
          </a:ln>
        </p:spPr>
      </p:pic>
      <p:sp>
        <p:nvSpPr>
          <p:cNvPr id="3" name="Content Placeholder 2"/>
          <p:cNvSpPr>
            <a:spLocks noGrp="1"/>
          </p:cNvSpPr>
          <p:nvPr>
            <p:ph idx="1"/>
          </p:nvPr>
        </p:nvSpPr>
        <p:spPr>
          <a:xfrm>
            <a:off x="855785" y="1817077"/>
            <a:ext cx="10001423" cy="4419600"/>
          </a:xfrm>
        </p:spPr>
        <p:txBody>
          <a:bodyPr>
            <a:normAutofit fontScale="92500" lnSpcReduction="10000"/>
          </a:bodyPr>
          <a:lstStyle/>
          <a:p>
            <a:r>
              <a:rPr lang="en-US" i="1" dirty="0">
                <a:solidFill>
                  <a:srgbClr val="00B050"/>
                </a:solidFill>
              </a:rPr>
              <a:t>Vulnerable Languages and Linguistic Varieties in Serbia</a:t>
            </a:r>
            <a:r>
              <a:rPr lang="en-US" dirty="0">
                <a:solidFill>
                  <a:srgbClr val="00B050"/>
                </a:solidFill>
              </a:rPr>
              <a:t> </a:t>
            </a:r>
            <a:r>
              <a:rPr lang="en-US" i="1" dirty="0">
                <a:solidFill>
                  <a:srgbClr val="00B050"/>
                </a:solidFill>
              </a:rPr>
              <a:t>(VLingS)</a:t>
            </a:r>
            <a:r>
              <a:rPr lang="en-US" dirty="0">
                <a:solidFill>
                  <a:srgbClr val="00B050"/>
                </a:solidFill>
              </a:rPr>
              <a:t>, 2022-2024, financed by the Science Fund of Republic of Serbia (www.vlings.rs)</a:t>
            </a:r>
          </a:p>
          <a:p>
            <a:r>
              <a:rPr lang="en-US" dirty="0"/>
              <a:t>The project aims at providing a </a:t>
            </a:r>
            <a:r>
              <a:rPr lang="en-US" b="1" dirty="0"/>
              <a:t>more accurate assessment of the degree of vulnerability of languages and linguistic varieties in Serbia</a:t>
            </a:r>
            <a:r>
              <a:rPr lang="en-US" dirty="0"/>
              <a:t>. </a:t>
            </a:r>
          </a:p>
          <a:p>
            <a:r>
              <a:rPr lang="en-US" dirty="0"/>
              <a:t>Based on data offered by Serbian population censuses, the UNESCO Atlas of the World’s Languages in Danger and CEL, but also by unofficial estimates and the direct experience and expertise of the project members, it encompasses the following languages:</a:t>
            </a:r>
          </a:p>
          <a:p>
            <a:pPr>
              <a:spcBef>
                <a:spcPts val="0"/>
              </a:spcBef>
              <a:spcAft>
                <a:spcPts val="0"/>
              </a:spcAft>
            </a:pPr>
            <a:endParaRPr lang="en-US" dirty="0"/>
          </a:p>
          <a:p>
            <a:pPr algn="r">
              <a:spcBef>
                <a:spcPts val="0"/>
              </a:spcBef>
              <a:spcAft>
                <a:spcPts val="0"/>
              </a:spcAft>
            </a:pPr>
            <a:r>
              <a:rPr lang="en-US" dirty="0"/>
              <a:t>Aromanian </a:t>
            </a:r>
          </a:p>
          <a:p>
            <a:pPr algn="r">
              <a:spcBef>
                <a:spcPts val="0"/>
              </a:spcBef>
              <a:spcAft>
                <a:spcPts val="0"/>
              </a:spcAft>
            </a:pPr>
            <a:r>
              <a:rPr lang="en-US" dirty="0"/>
              <a:t>Banat Bulgarian </a:t>
            </a:r>
          </a:p>
          <a:p>
            <a:pPr algn="r">
              <a:spcBef>
                <a:spcPts val="0"/>
              </a:spcBef>
              <a:spcAft>
                <a:spcPts val="0"/>
              </a:spcAft>
            </a:pPr>
            <a:r>
              <a:rPr lang="en-US" u="sng" dirty="0"/>
              <a:t>Vojvodina Rusyn</a:t>
            </a:r>
            <a:r>
              <a:rPr lang="en-US" dirty="0"/>
              <a:t> (</a:t>
            </a:r>
            <a:r>
              <a:rPr lang="en-US" dirty="0" err="1"/>
              <a:t>Ruthenian</a:t>
            </a:r>
            <a:r>
              <a:rPr lang="en-US" dirty="0"/>
              <a:t>)</a:t>
            </a:r>
          </a:p>
          <a:p>
            <a:pPr algn="r">
              <a:spcBef>
                <a:spcPts val="0"/>
              </a:spcBef>
              <a:spcAft>
                <a:spcPts val="0"/>
              </a:spcAft>
            </a:pPr>
            <a:r>
              <a:rPr lang="en-US" dirty="0" err="1"/>
              <a:t>Judezmo</a:t>
            </a:r>
            <a:r>
              <a:rPr lang="en-US" dirty="0"/>
              <a:t> (Ladino) </a:t>
            </a:r>
          </a:p>
          <a:p>
            <a:pPr algn="r">
              <a:spcBef>
                <a:spcPts val="0"/>
              </a:spcBef>
              <a:spcAft>
                <a:spcPts val="0"/>
              </a:spcAft>
            </a:pPr>
            <a:r>
              <a:rPr lang="en-US" u="sng" dirty="0"/>
              <a:t>Romani</a:t>
            </a:r>
            <a:r>
              <a:rPr lang="en-US" dirty="0"/>
              <a:t> (</a:t>
            </a:r>
            <a:r>
              <a:rPr lang="en-US" dirty="0" err="1"/>
              <a:t>Vlax</a:t>
            </a:r>
            <a:r>
              <a:rPr lang="en-US" dirty="0"/>
              <a:t> and Balkan varieties)</a:t>
            </a:r>
          </a:p>
          <a:p>
            <a:pPr algn="r">
              <a:spcBef>
                <a:spcPts val="0"/>
              </a:spcBef>
              <a:spcAft>
                <a:spcPts val="0"/>
              </a:spcAft>
            </a:pPr>
            <a:r>
              <a:rPr lang="en-US" dirty="0" err="1"/>
              <a:t>Megleno</a:t>
            </a:r>
            <a:r>
              <a:rPr lang="en-US" dirty="0"/>
              <a:t>-Romanian</a:t>
            </a:r>
          </a:p>
          <a:p>
            <a:pPr algn="r">
              <a:spcBef>
                <a:spcPts val="0"/>
              </a:spcBef>
              <a:spcAft>
                <a:spcPts val="0"/>
              </a:spcAft>
            </a:pPr>
            <a:r>
              <a:rPr lang="en-US" dirty="0"/>
              <a:t>Vlach </a:t>
            </a:r>
          </a:p>
          <a:p>
            <a:pPr algn="r">
              <a:spcBef>
                <a:spcPts val="0"/>
              </a:spcBef>
              <a:spcAft>
                <a:spcPts val="0"/>
              </a:spcAft>
            </a:pPr>
            <a:r>
              <a:rPr lang="en-US" dirty="0"/>
              <a:t>Bayash Romanian </a:t>
            </a:r>
          </a:p>
        </p:txBody>
      </p:sp>
      <p:pic>
        <p:nvPicPr>
          <p:cNvPr id="5" name="Google Shape;110;p1"/>
          <p:cNvPicPr preferRelativeResize="0">
            <a:picLocks/>
          </p:cNvPicPr>
          <p:nvPr/>
        </p:nvPicPr>
        <p:blipFill rotWithShape="1">
          <a:blip r:embed="rId3">
            <a:alphaModFix/>
          </a:blip>
          <a:stretch/>
        </p:blipFill>
        <p:spPr>
          <a:xfrm>
            <a:off x="10527322" y="287214"/>
            <a:ext cx="1418493" cy="1289538"/>
          </a:xfrm>
          <a:prstGeom prst="rect">
            <a:avLst/>
          </a:prstGeom>
          <a:noFill/>
          <a:ln>
            <a:noFill/>
          </a:ln>
        </p:spPr>
      </p:pic>
    </p:spTree>
    <p:extLst>
      <p:ext uri="{BB962C8B-B14F-4D97-AF65-F5344CB8AC3E}">
        <p14:creationId xmlns:p14="http://schemas.microsoft.com/office/powerpoint/2010/main" val="1543183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CEBED-B340-9D35-10A8-F36A73BC3D7D}"/>
              </a:ext>
            </a:extLst>
          </p:cNvPr>
          <p:cNvSpPr>
            <a:spLocks noGrp="1"/>
          </p:cNvSpPr>
          <p:nvPr>
            <p:ph type="title"/>
          </p:nvPr>
        </p:nvSpPr>
        <p:spPr/>
        <p:txBody>
          <a:bodyPr/>
          <a:lstStyle/>
          <a:p>
            <a:br>
              <a:rPr lang="en-US" dirty="0"/>
            </a:br>
            <a:endParaRPr lang="en-US" dirty="0"/>
          </a:p>
        </p:txBody>
      </p:sp>
      <p:sp>
        <p:nvSpPr>
          <p:cNvPr id="4" name="Text Placeholder 3"/>
          <p:cNvSpPr>
            <a:spLocks noGrp="1"/>
          </p:cNvSpPr>
          <p:nvPr>
            <p:ph type="body" sz="half" idx="2"/>
          </p:nvPr>
        </p:nvSpPr>
        <p:spPr>
          <a:xfrm>
            <a:off x="773723" y="644768"/>
            <a:ext cx="3974123" cy="4314094"/>
          </a:xfrm>
        </p:spPr>
        <p:txBody>
          <a:bodyPr>
            <a:noAutofit/>
          </a:bodyPr>
          <a:lstStyle/>
          <a:p>
            <a:pPr marL="342900" indent="-342900">
              <a:lnSpc>
                <a:spcPct val="100000"/>
              </a:lnSpc>
              <a:spcBef>
                <a:spcPts val="0"/>
              </a:spcBef>
              <a:spcAft>
                <a:spcPts val="0"/>
              </a:spcAft>
              <a:buFont typeface="Arial" pitchFamily="34" charset="0"/>
              <a:buChar char="•"/>
            </a:pPr>
            <a:r>
              <a:rPr lang="en-US" sz="2000" dirty="0"/>
              <a:t>Pilot fieldwork research: 2022</a:t>
            </a:r>
          </a:p>
          <a:p>
            <a:pPr marL="342900" indent="-342900">
              <a:lnSpc>
                <a:spcPct val="100000"/>
              </a:lnSpc>
              <a:spcBef>
                <a:spcPts val="0"/>
              </a:spcBef>
              <a:spcAft>
                <a:spcPts val="0"/>
              </a:spcAft>
              <a:buFont typeface="Arial" pitchFamily="34" charset="0"/>
              <a:buChar char="•"/>
            </a:pPr>
            <a:r>
              <a:rPr lang="en-US" sz="2000" dirty="0"/>
              <a:t>27 places in Serbia: </a:t>
            </a:r>
            <a:r>
              <a:rPr lang="en-US" sz="2000" b="1" dirty="0">
                <a:solidFill>
                  <a:srgbClr val="FF0000"/>
                </a:solidFill>
              </a:rPr>
              <a:t>33.3% rural</a:t>
            </a:r>
            <a:r>
              <a:rPr lang="en-US" sz="2000" dirty="0"/>
              <a:t>, </a:t>
            </a:r>
            <a:r>
              <a:rPr lang="en-US" sz="2000" b="1" dirty="0">
                <a:solidFill>
                  <a:srgbClr val="00B0F0"/>
                </a:solidFill>
              </a:rPr>
              <a:t>66.7% urban</a:t>
            </a:r>
          </a:p>
          <a:p>
            <a:pPr marL="342900" indent="-342900">
              <a:lnSpc>
                <a:spcPct val="100000"/>
              </a:lnSpc>
              <a:spcBef>
                <a:spcPts val="0"/>
              </a:spcBef>
              <a:spcAft>
                <a:spcPts val="0"/>
              </a:spcAft>
              <a:buFont typeface="Arial" pitchFamily="34" charset="0"/>
              <a:buChar char="•"/>
            </a:pPr>
            <a:r>
              <a:rPr lang="en-US" sz="2000" b="1" dirty="0"/>
              <a:t>158 interviewees: </a:t>
            </a:r>
            <a:r>
              <a:rPr lang="en-US" sz="2000" dirty="0"/>
              <a:t>57.3% women, 42.7% men</a:t>
            </a:r>
          </a:p>
          <a:p>
            <a:pPr marL="342900" indent="-342900">
              <a:lnSpc>
                <a:spcPct val="100000"/>
              </a:lnSpc>
              <a:spcBef>
                <a:spcPts val="0"/>
              </a:spcBef>
              <a:spcAft>
                <a:spcPts val="0"/>
              </a:spcAft>
              <a:buFont typeface="Arial" pitchFamily="34" charset="0"/>
              <a:buChar char="•"/>
            </a:pPr>
            <a:endParaRPr lang="en-US" sz="2000" dirty="0"/>
          </a:p>
          <a:p>
            <a:pPr marL="342900" indent="-342900">
              <a:lnSpc>
                <a:spcPct val="100000"/>
              </a:lnSpc>
              <a:spcBef>
                <a:spcPts val="0"/>
              </a:spcBef>
              <a:spcAft>
                <a:spcPts val="0"/>
              </a:spcAft>
              <a:buFont typeface="Arial" pitchFamily="34" charset="0"/>
              <a:buChar char="•"/>
            </a:pPr>
            <a:r>
              <a:rPr lang="en-US" sz="2000" b="1" dirty="0"/>
              <a:t>4 generations: </a:t>
            </a:r>
            <a:r>
              <a:rPr lang="en-US" sz="2000" dirty="0"/>
              <a:t>1 (18–29</a:t>
            </a:r>
            <a:r>
              <a:rPr lang="sr-Latn-RS" sz="2000" dirty="0"/>
              <a:t>, 14.6%</a:t>
            </a:r>
            <a:r>
              <a:rPr lang="en-US" sz="2000" dirty="0"/>
              <a:t>), 2 (30–44</a:t>
            </a:r>
            <a:r>
              <a:rPr lang="sr-Latn-RS" sz="2000" dirty="0"/>
              <a:t>, 28.7%</a:t>
            </a:r>
            <a:r>
              <a:rPr lang="en-US" sz="2000" dirty="0"/>
              <a:t>), 3 (45–59</a:t>
            </a:r>
            <a:r>
              <a:rPr lang="sr-Latn-RS" sz="2000" dirty="0"/>
              <a:t>, 27.4%</a:t>
            </a:r>
            <a:r>
              <a:rPr lang="en-US" sz="2000" dirty="0"/>
              <a:t>), 4 (60+</a:t>
            </a:r>
            <a:r>
              <a:rPr lang="sr-Latn-RS" sz="2000" dirty="0"/>
              <a:t>, 29.3%</a:t>
            </a:r>
            <a:r>
              <a:rPr lang="en-US" sz="2000" dirty="0"/>
              <a:t>) </a:t>
            </a:r>
          </a:p>
          <a:p>
            <a:pPr marL="342900" indent="-342900">
              <a:lnSpc>
                <a:spcPct val="100000"/>
              </a:lnSpc>
              <a:spcBef>
                <a:spcPts val="0"/>
              </a:spcBef>
              <a:spcAft>
                <a:spcPts val="0"/>
              </a:spcAft>
              <a:buFont typeface="Arial" pitchFamily="34" charset="0"/>
              <a:buChar char="•"/>
            </a:pPr>
            <a:endParaRPr lang="en-US" sz="2000" dirty="0"/>
          </a:p>
          <a:p>
            <a:pPr marL="342900" indent="-342900">
              <a:lnSpc>
                <a:spcPct val="100000"/>
              </a:lnSpc>
              <a:spcBef>
                <a:spcPts val="0"/>
              </a:spcBef>
              <a:spcAft>
                <a:spcPts val="0"/>
              </a:spcAft>
              <a:buFont typeface="Arial" pitchFamily="34" charset="0"/>
              <a:buChar char="•"/>
            </a:pPr>
            <a:r>
              <a:rPr lang="en-US" sz="2000" b="1" dirty="0"/>
              <a:t>Education: </a:t>
            </a:r>
            <a:r>
              <a:rPr lang="en-US" sz="2000" dirty="0"/>
              <a:t>no education (7.1%), unfinished elementary school (10.3%), elementary school (17.9%), vocational school (7.7%), high school (18.6%), college (7.7%), university (23.1%), postgraduate (6.4%), other (1.3%)</a:t>
            </a:r>
          </a:p>
        </p:txBody>
      </p:sp>
      <p:graphicFrame>
        <p:nvGraphicFramePr>
          <p:cNvPr id="10" name="Table 9"/>
          <p:cNvGraphicFramePr>
            <a:graphicFrameLocks noGrp="1"/>
          </p:cNvGraphicFramePr>
          <p:nvPr>
            <p:extLst>
              <p:ext uri="{D42A27DB-BD31-4B8C-83A1-F6EECF244321}">
                <p14:modId xmlns:p14="http://schemas.microsoft.com/office/powerpoint/2010/main" val="305891636"/>
              </p:ext>
            </p:extLst>
          </p:nvPr>
        </p:nvGraphicFramePr>
        <p:xfrm>
          <a:off x="4958864" y="4759570"/>
          <a:ext cx="6647167" cy="1195202"/>
        </p:xfrm>
        <a:graphic>
          <a:graphicData uri="http://schemas.openxmlformats.org/drawingml/2006/table">
            <a:tbl>
              <a:tblPr/>
              <a:tblGrid>
                <a:gridCol w="875376">
                  <a:extLst>
                    <a:ext uri="{9D8B030D-6E8A-4147-A177-3AD203B41FA5}">
                      <a16:colId xmlns:a16="http://schemas.microsoft.com/office/drawing/2014/main" val="20000"/>
                    </a:ext>
                  </a:extLst>
                </a:gridCol>
                <a:gridCol w="571486">
                  <a:extLst>
                    <a:ext uri="{9D8B030D-6E8A-4147-A177-3AD203B41FA5}">
                      <a16:colId xmlns:a16="http://schemas.microsoft.com/office/drawing/2014/main" val="20001"/>
                    </a:ext>
                  </a:extLst>
                </a:gridCol>
                <a:gridCol w="563657">
                  <a:extLst>
                    <a:ext uri="{9D8B030D-6E8A-4147-A177-3AD203B41FA5}">
                      <a16:colId xmlns:a16="http://schemas.microsoft.com/office/drawing/2014/main" val="20002"/>
                    </a:ext>
                  </a:extLst>
                </a:gridCol>
                <a:gridCol w="546576">
                  <a:extLst>
                    <a:ext uri="{9D8B030D-6E8A-4147-A177-3AD203B41FA5}">
                      <a16:colId xmlns:a16="http://schemas.microsoft.com/office/drawing/2014/main" val="20003"/>
                    </a:ext>
                  </a:extLst>
                </a:gridCol>
                <a:gridCol w="550135">
                  <a:extLst>
                    <a:ext uri="{9D8B030D-6E8A-4147-A177-3AD203B41FA5}">
                      <a16:colId xmlns:a16="http://schemas.microsoft.com/office/drawing/2014/main" val="20004"/>
                    </a:ext>
                  </a:extLst>
                </a:gridCol>
                <a:gridCol w="498893">
                  <a:extLst>
                    <a:ext uri="{9D8B030D-6E8A-4147-A177-3AD203B41FA5}">
                      <a16:colId xmlns:a16="http://schemas.microsoft.com/office/drawing/2014/main" val="20005"/>
                    </a:ext>
                  </a:extLst>
                </a:gridCol>
                <a:gridCol w="560099">
                  <a:extLst>
                    <a:ext uri="{9D8B030D-6E8A-4147-A177-3AD203B41FA5}">
                      <a16:colId xmlns:a16="http://schemas.microsoft.com/office/drawing/2014/main" val="20006"/>
                    </a:ext>
                  </a:extLst>
                </a:gridCol>
                <a:gridCol w="570774">
                  <a:extLst>
                    <a:ext uri="{9D8B030D-6E8A-4147-A177-3AD203B41FA5}">
                      <a16:colId xmlns:a16="http://schemas.microsoft.com/office/drawing/2014/main" val="20007"/>
                    </a:ext>
                  </a:extLst>
                </a:gridCol>
                <a:gridCol w="560099">
                  <a:extLst>
                    <a:ext uri="{9D8B030D-6E8A-4147-A177-3AD203B41FA5}">
                      <a16:colId xmlns:a16="http://schemas.microsoft.com/office/drawing/2014/main" val="20008"/>
                    </a:ext>
                  </a:extLst>
                </a:gridCol>
                <a:gridCol w="505298">
                  <a:extLst>
                    <a:ext uri="{9D8B030D-6E8A-4147-A177-3AD203B41FA5}">
                      <a16:colId xmlns:a16="http://schemas.microsoft.com/office/drawing/2014/main" val="20009"/>
                    </a:ext>
                  </a:extLst>
                </a:gridCol>
                <a:gridCol w="844774">
                  <a:extLst>
                    <a:ext uri="{9D8B030D-6E8A-4147-A177-3AD203B41FA5}">
                      <a16:colId xmlns:a16="http://schemas.microsoft.com/office/drawing/2014/main" val="20010"/>
                    </a:ext>
                  </a:extLst>
                </a:gridCol>
              </a:tblGrid>
              <a:tr h="501056">
                <a:tc>
                  <a:txBody>
                    <a:bodyPr/>
                    <a:lstStyle/>
                    <a:p>
                      <a:pPr>
                        <a:lnSpc>
                          <a:spcPct val="106000"/>
                        </a:lnSpc>
                        <a:spcAft>
                          <a:spcPts val="800"/>
                        </a:spcAft>
                      </a:pPr>
                      <a:r>
                        <a:rPr lang="en-US" sz="1000" kern="100" dirty="0">
                          <a:solidFill>
                            <a:srgbClr val="000000"/>
                          </a:solidFill>
                          <a:effectLst/>
                          <a:latin typeface="Times New Roman"/>
                          <a:ea typeface="Times New Roman"/>
                          <a:cs typeface="Times New Roman"/>
                        </a:rPr>
                        <a:t>Language</a:t>
                      </a:r>
                      <a:endParaRPr lang="en-US" sz="1100" kern="100" dirty="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a:solidFill>
                            <a:srgbClr val="000000"/>
                          </a:solidFill>
                          <a:effectLst/>
                          <a:latin typeface="Times New Roman"/>
                          <a:ea typeface="Times New Roman"/>
                          <a:cs typeface="Times New Roman"/>
                        </a:rPr>
                        <a:t>ROM </a:t>
                      </a:r>
                      <a:endParaRPr lang="en-US" sz="1100" kern="10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a:solidFill>
                            <a:srgbClr val="000000"/>
                          </a:solidFill>
                          <a:effectLst/>
                          <a:latin typeface="Times New Roman"/>
                          <a:ea typeface="Times New Roman"/>
                          <a:cs typeface="Times New Roman"/>
                        </a:rPr>
                        <a:t>VLA </a:t>
                      </a:r>
                      <a:endParaRPr lang="en-US" sz="1100" kern="10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dirty="0">
                          <a:solidFill>
                            <a:srgbClr val="000000"/>
                          </a:solidFill>
                          <a:effectLst/>
                          <a:latin typeface="Times New Roman"/>
                          <a:ea typeface="Times New Roman"/>
                          <a:cs typeface="Times New Roman"/>
                        </a:rPr>
                        <a:t>RUS </a:t>
                      </a:r>
                      <a:endParaRPr lang="en-US" sz="1100" kern="100" dirty="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dirty="0">
                          <a:solidFill>
                            <a:srgbClr val="000000"/>
                          </a:solidFill>
                          <a:effectLst/>
                          <a:latin typeface="Times New Roman"/>
                          <a:ea typeface="Times New Roman"/>
                          <a:cs typeface="Times New Roman"/>
                        </a:rPr>
                        <a:t>BUG </a:t>
                      </a:r>
                      <a:endParaRPr lang="en-US" sz="1100" kern="100" dirty="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000" kern="100" dirty="0">
                          <a:solidFill>
                            <a:srgbClr val="000000"/>
                          </a:solidFill>
                          <a:effectLst/>
                          <a:latin typeface="Times New Roman"/>
                          <a:ea typeface="Times New Roman"/>
                          <a:cs typeface="Times New Roman"/>
                        </a:rPr>
                        <a:t>BRO </a:t>
                      </a:r>
                      <a:endParaRPr lang="en-US" sz="1100" kern="100" dirty="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a:solidFill>
                            <a:srgbClr val="000000"/>
                          </a:solidFill>
                          <a:effectLst/>
                          <a:latin typeface="Times New Roman"/>
                          <a:ea typeface="Times New Roman"/>
                          <a:cs typeface="Times New Roman"/>
                        </a:rPr>
                        <a:t>ARO </a:t>
                      </a:r>
                      <a:endParaRPr lang="en-US" sz="1100" kern="10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dirty="0">
                          <a:solidFill>
                            <a:srgbClr val="000000"/>
                          </a:solidFill>
                          <a:effectLst/>
                          <a:latin typeface="Times New Roman"/>
                          <a:ea typeface="Times New Roman"/>
                          <a:cs typeface="Times New Roman"/>
                        </a:rPr>
                        <a:t>MEG </a:t>
                      </a:r>
                      <a:endParaRPr lang="en-US" sz="1100" kern="100" dirty="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a:solidFill>
                            <a:srgbClr val="000000"/>
                          </a:solidFill>
                          <a:effectLst/>
                          <a:latin typeface="Times New Roman"/>
                          <a:ea typeface="Times New Roman"/>
                          <a:cs typeface="Times New Roman"/>
                        </a:rPr>
                        <a:t>LAD </a:t>
                      </a:r>
                      <a:endParaRPr lang="en-US" sz="1100" kern="10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a:solidFill>
                            <a:srgbClr val="000000"/>
                          </a:solidFill>
                          <a:effectLst/>
                          <a:latin typeface="Times New Roman"/>
                          <a:ea typeface="Times New Roman"/>
                          <a:cs typeface="Times New Roman"/>
                        </a:rPr>
                        <a:t>SER </a:t>
                      </a:r>
                      <a:endParaRPr lang="en-US" sz="1100" kern="10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5000"/>
                        </a:lnSpc>
                        <a:spcAft>
                          <a:spcPts val="800"/>
                        </a:spcAft>
                      </a:pPr>
                      <a:r>
                        <a:rPr lang="en-US" sz="1000" kern="100">
                          <a:solidFill>
                            <a:srgbClr val="000000"/>
                          </a:solidFill>
                          <a:effectLst/>
                          <a:latin typeface="Times New Roman"/>
                          <a:ea typeface="Times New Roman"/>
                          <a:cs typeface="Times New Roman"/>
                        </a:rPr>
                        <a:t>SER + TARGET</a:t>
                      </a:r>
                      <a:endParaRPr lang="en-US" sz="1100" kern="10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7073">
                <a:tc>
                  <a:txBody>
                    <a:bodyPr/>
                    <a:lstStyle/>
                    <a:p>
                      <a:pPr>
                        <a:lnSpc>
                          <a:spcPct val="106000"/>
                        </a:lnSpc>
                        <a:spcAft>
                          <a:spcPts val="800"/>
                        </a:spcAft>
                      </a:pPr>
                      <a:r>
                        <a:rPr lang="en-US" sz="1000" kern="100">
                          <a:solidFill>
                            <a:srgbClr val="000000"/>
                          </a:solidFill>
                          <a:effectLst/>
                          <a:latin typeface="Times New Roman"/>
                          <a:ea typeface="Times New Roman"/>
                          <a:cs typeface="Times New Roman"/>
                        </a:rPr>
                        <a:t>Freq </a:t>
                      </a:r>
                      <a:endParaRPr lang="en-US" sz="1100" kern="10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a:solidFill>
                            <a:srgbClr val="000000"/>
                          </a:solidFill>
                          <a:effectLst/>
                          <a:latin typeface="Times New Roman"/>
                          <a:ea typeface="Times New Roman"/>
                          <a:cs typeface="Times New Roman"/>
                        </a:rPr>
                        <a:t>58 </a:t>
                      </a:r>
                      <a:endParaRPr lang="en-US" sz="1100" kern="10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a:solidFill>
                            <a:srgbClr val="000000"/>
                          </a:solidFill>
                          <a:effectLst/>
                          <a:latin typeface="Times New Roman"/>
                          <a:ea typeface="Times New Roman"/>
                          <a:cs typeface="Times New Roman"/>
                        </a:rPr>
                        <a:t>41 </a:t>
                      </a:r>
                      <a:endParaRPr lang="en-US" sz="1100" kern="10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dirty="0">
                          <a:solidFill>
                            <a:srgbClr val="000000"/>
                          </a:solidFill>
                          <a:effectLst/>
                          <a:latin typeface="Times New Roman"/>
                          <a:ea typeface="Times New Roman"/>
                          <a:cs typeface="Times New Roman"/>
                        </a:rPr>
                        <a:t>29 </a:t>
                      </a:r>
                      <a:endParaRPr lang="en-US" sz="1100" kern="100" dirty="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dirty="0">
                          <a:solidFill>
                            <a:srgbClr val="000000"/>
                          </a:solidFill>
                          <a:effectLst/>
                          <a:latin typeface="Times New Roman"/>
                          <a:ea typeface="Times New Roman"/>
                          <a:cs typeface="Times New Roman"/>
                        </a:rPr>
                        <a:t>8 </a:t>
                      </a:r>
                      <a:endParaRPr lang="en-US" sz="1100" kern="100" dirty="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a:solidFill>
                            <a:srgbClr val="000000"/>
                          </a:solidFill>
                          <a:effectLst/>
                          <a:latin typeface="Times New Roman"/>
                          <a:ea typeface="Times New Roman"/>
                          <a:cs typeface="Times New Roman"/>
                        </a:rPr>
                        <a:t>5 </a:t>
                      </a:r>
                      <a:endParaRPr lang="en-US" sz="1100" kern="10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dirty="0">
                          <a:solidFill>
                            <a:srgbClr val="000000"/>
                          </a:solidFill>
                          <a:effectLst/>
                          <a:latin typeface="Times New Roman"/>
                          <a:ea typeface="Times New Roman"/>
                          <a:cs typeface="Times New Roman"/>
                        </a:rPr>
                        <a:t>5 </a:t>
                      </a:r>
                      <a:endParaRPr lang="en-US" sz="1100" kern="100" dirty="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dirty="0">
                          <a:solidFill>
                            <a:srgbClr val="000000"/>
                          </a:solidFill>
                          <a:effectLst/>
                          <a:latin typeface="Times New Roman"/>
                          <a:ea typeface="Times New Roman"/>
                          <a:cs typeface="Times New Roman"/>
                        </a:rPr>
                        <a:t>1 </a:t>
                      </a:r>
                      <a:endParaRPr lang="en-US" sz="1100" kern="100" dirty="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a:solidFill>
                            <a:srgbClr val="000000"/>
                          </a:solidFill>
                          <a:effectLst/>
                          <a:latin typeface="Times New Roman"/>
                          <a:ea typeface="Times New Roman"/>
                          <a:cs typeface="Times New Roman"/>
                        </a:rPr>
                        <a:t>1 </a:t>
                      </a:r>
                      <a:endParaRPr lang="en-US" sz="1100" kern="10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a:solidFill>
                            <a:srgbClr val="000000"/>
                          </a:solidFill>
                          <a:effectLst/>
                          <a:latin typeface="Times New Roman"/>
                          <a:ea typeface="Times New Roman"/>
                          <a:cs typeface="Times New Roman"/>
                        </a:rPr>
                        <a:t>5 </a:t>
                      </a:r>
                      <a:endParaRPr lang="en-US" sz="1100" kern="10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a:solidFill>
                            <a:srgbClr val="000000"/>
                          </a:solidFill>
                          <a:effectLst/>
                          <a:latin typeface="Times New Roman"/>
                          <a:ea typeface="Times New Roman"/>
                          <a:cs typeface="Times New Roman"/>
                        </a:rPr>
                        <a:t>5</a:t>
                      </a:r>
                      <a:endParaRPr lang="en-US" sz="1100" kern="10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7073">
                <a:tc>
                  <a:txBody>
                    <a:bodyPr/>
                    <a:lstStyle/>
                    <a:p>
                      <a:pPr>
                        <a:lnSpc>
                          <a:spcPct val="106000"/>
                        </a:lnSpc>
                        <a:spcAft>
                          <a:spcPts val="800"/>
                        </a:spcAft>
                      </a:pPr>
                      <a:r>
                        <a:rPr lang="en-US" sz="1000" kern="100">
                          <a:solidFill>
                            <a:srgbClr val="000000"/>
                          </a:solidFill>
                          <a:effectLst/>
                          <a:latin typeface="Times New Roman"/>
                          <a:ea typeface="Times New Roman"/>
                          <a:cs typeface="Times New Roman"/>
                        </a:rPr>
                        <a:t>% </a:t>
                      </a:r>
                      <a:endParaRPr lang="en-US" sz="1100" kern="10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a:solidFill>
                            <a:srgbClr val="000000"/>
                          </a:solidFill>
                          <a:effectLst/>
                          <a:latin typeface="Times New Roman"/>
                          <a:ea typeface="Times New Roman"/>
                          <a:cs typeface="Times New Roman"/>
                        </a:rPr>
                        <a:t>36.7 </a:t>
                      </a:r>
                      <a:endParaRPr lang="en-US" sz="1100" kern="10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a:solidFill>
                            <a:srgbClr val="000000"/>
                          </a:solidFill>
                          <a:effectLst/>
                          <a:latin typeface="Times New Roman"/>
                          <a:ea typeface="Times New Roman"/>
                          <a:cs typeface="Times New Roman"/>
                        </a:rPr>
                        <a:t>25.9 </a:t>
                      </a:r>
                      <a:endParaRPr lang="en-US" sz="1100" kern="10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a:solidFill>
                            <a:srgbClr val="000000"/>
                          </a:solidFill>
                          <a:effectLst/>
                          <a:latin typeface="Times New Roman"/>
                          <a:ea typeface="Times New Roman"/>
                          <a:cs typeface="Times New Roman"/>
                        </a:rPr>
                        <a:t>18.4 </a:t>
                      </a:r>
                      <a:endParaRPr lang="en-US" sz="1100" kern="10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a:solidFill>
                            <a:srgbClr val="000000"/>
                          </a:solidFill>
                          <a:effectLst/>
                          <a:latin typeface="Times New Roman"/>
                          <a:ea typeface="Times New Roman"/>
                          <a:cs typeface="Times New Roman"/>
                        </a:rPr>
                        <a:t>5.1 </a:t>
                      </a:r>
                      <a:endParaRPr lang="en-US" sz="1100" kern="10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dirty="0">
                          <a:solidFill>
                            <a:srgbClr val="000000"/>
                          </a:solidFill>
                          <a:effectLst/>
                          <a:latin typeface="Times New Roman"/>
                          <a:ea typeface="Times New Roman"/>
                          <a:cs typeface="Times New Roman"/>
                        </a:rPr>
                        <a:t>3.2 </a:t>
                      </a:r>
                      <a:endParaRPr lang="en-US" sz="1100" kern="100" dirty="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a:solidFill>
                            <a:srgbClr val="000000"/>
                          </a:solidFill>
                          <a:effectLst/>
                          <a:latin typeface="Times New Roman"/>
                          <a:ea typeface="Times New Roman"/>
                          <a:cs typeface="Times New Roman"/>
                        </a:rPr>
                        <a:t>3.2 </a:t>
                      </a:r>
                      <a:endParaRPr lang="en-US" sz="1100" kern="10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a:solidFill>
                            <a:srgbClr val="000000"/>
                          </a:solidFill>
                          <a:effectLst/>
                          <a:latin typeface="Times New Roman"/>
                          <a:ea typeface="Times New Roman"/>
                          <a:cs typeface="Times New Roman"/>
                        </a:rPr>
                        <a:t>0.6 </a:t>
                      </a:r>
                      <a:endParaRPr lang="en-US" sz="1100" kern="10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a:solidFill>
                            <a:srgbClr val="000000"/>
                          </a:solidFill>
                          <a:effectLst/>
                          <a:latin typeface="Times New Roman"/>
                          <a:ea typeface="Times New Roman"/>
                          <a:cs typeface="Times New Roman"/>
                        </a:rPr>
                        <a:t>0.6 </a:t>
                      </a:r>
                      <a:endParaRPr lang="en-US" sz="1100" kern="10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a:solidFill>
                            <a:srgbClr val="000000"/>
                          </a:solidFill>
                          <a:effectLst/>
                          <a:latin typeface="Times New Roman"/>
                          <a:ea typeface="Times New Roman"/>
                          <a:cs typeface="Times New Roman"/>
                        </a:rPr>
                        <a:t>3.2 </a:t>
                      </a:r>
                      <a:endParaRPr lang="en-US" sz="1100" kern="10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US" sz="1000" kern="100" dirty="0">
                          <a:solidFill>
                            <a:srgbClr val="000000"/>
                          </a:solidFill>
                          <a:effectLst/>
                          <a:latin typeface="Times New Roman"/>
                          <a:ea typeface="Times New Roman"/>
                          <a:cs typeface="Times New Roman"/>
                        </a:rPr>
                        <a:t>3.2</a:t>
                      </a:r>
                      <a:endParaRPr lang="en-US" sz="1100" kern="100" dirty="0">
                        <a:effectLst/>
                        <a:latin typeface="Calibri"/>
                        <a:ea typeface="Calibri"/>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8" name="Content Placeholder 7">
            <a:extLst>
              <a:ext uri="{FF2B5EF4-FFF2-40B4-BE49-F238E27FC236}">
                <a16:creationId xmlns:a16="http://schemas.microsoft.com/office/drawing/2014/main" id="{385266D8-739C-2E39-2789-4E78A9F75567}"/>
              </a:ext>
            </a:extLst>
          </p:cNvPr>
          <p:cNvPicPr>
            <a:picLocks noGrp="1" noChangeAspect="1"/>
          </p:cNvPicPr>
          <p:nvPr>
            <p:ph idx="1"/>
          </p:nvPr>
        </p:nvPicPr>
        <p:blipFill>
          <a:blip r:embed="rId2"/>
          <a:stretch>
            <a:fillRect/>
          </a:stretch>
        </p:blipFill>
        <p:spPr>
          <a:xfrm>
            <a:off x="6391072" y="549329"/>
            <a:ext cx="5027205" cy="3825587"/>
          </a:xfrm>
        </p:spPr>
      </p:pic>
    </p:spTree>
    <p:extLst>
      <p:ext uri="{BB962C8B-B14F-4D97-AF65-F5344CB8AC3E}">
        <p14:creationId xmlns:p14="http://schemas.microsoft.com/office/powerpoint/2010/main" val="2011120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850" y="682524"/>
            <a:ext cx="4954641" cy="1439353"/>
          </a:xfrm>
        </p:spPr>
        <p:txBody>
          <a:bodyPr/>
          <a:lstStyle/>
          <a:p>
            <a:r>
              <a:rPr lang="en-US" dirty="0"/>
              <a:t>VLingS Questionnaire 0.0</a:t>
            </a:r>
          </a:p>
        </p:txBody>
      </p:sp>
      <p:sp>
        <p:nvSpPr>
          <p:cNvPr id="3" name="Content Placeholder 2"/>
          <p:cNvSpPr>
            <a:spLocks noGrp="1"/>
          </p:cNvSpPr>
          <p:nvPr>
            <p:ph idx="1"/>
          </p:nvPr>
        </p:nvSpPr>
        <p:spPr/>
        <p:txBody>
          <a:bodyPr>
            <a:normAutofit/>
          </a:bodyPr>
          <a:lstStyle/>
          <a:p>
            <a:pPr>
              <a:lnSpc>
                <a:spcPct val="100000"/>
              </a:lnSpc>
              <a:spcBef>
                <a:spcPts val="0"/>
              </a:spcBef>
              <a:spcAft>
                <a:spcPts val="0"/>
              </a:spcAft>
            </a:pPr>
            <a:endParaRPr lang="en-US" dirty="0"/>
          </a:p>
          <a:p>
            <a:pPr>
              <a:lnSpc>
                <a:spcPct val="100000"/>
              </a:lnSpc>
              <a:spcBef>
                <a:spcPts val="0"/>
              </a:spcBef>
              <a:spcAft>
                <a:spcPts val="0"/>
              </a:spcAft>
            </a:pPr>
            <a:endParaRPr lang="en-US" dirty="0"/>
          </a:p>
          <a:p>
            <a:endParaRPr lang="en-US" dirty="0"/>
          </a:p>
        </p:txBody>
      </p:sp>
      <p:sp>
        <p:nvSpPr>
          <p:cNvPr id="4" name="Text Placeholder 3"/>
          <p:cNvSpPr>
            <a:spLocks noGrp="1"/>
          </p:cNvSpPr>
          <p:nvPr>
            <p:ph type="body" sz="half" idx="2"/>
          </p:nvPr>
        </p:nvSpPr>
        <p:spPr>
          <a:xfrm>
            <a:off x="860004" y="2057398"/>
            <a:ext cx="5095319" cy="4800602"/>
          </a:xfrm>
        </p:spPr>
        <p:txBody>
          <a:bodyPr>
            <a:normAutofit/>
          </a:bodyPr>
          <a:lstStyle/>
          <a:p>
            <a:pPr marL="285750" indent="-285750">
              <a:lnSpc>
                <a:spcPct val="100000"/>
              </a:lnSpc>
              <a:spcBef>
                <a:spcPts val="0"/>
              </a:spcBef>
              <a:spcAft>
                <a:spcPts val="0"/>
              </a:spcAft>
              <a:buFont typeface="Arial" pitchFamily="34" charset="0"/>
              <a:buChar char="•"/>
            </a:pPr>
            <a:r>
              <a:rPr lang="en-US" sz="2000" dirty="0"/>
              <a:t>The main research instrument during the first phase of the project. </a:t>
            </a:r>
          </a:p>
          <a:p>
            <a:pPr marL="285750" indent="-285750">
              <a:lnSpc>
                <a:spcPct val="100000"/>
              </a:lnSpc>
              <a:spcBef>
                <a:spcPts val="0"/>
              </a:spcBef>
              <a:spcAft>
                <a:spcPts val="0"/>
              </a:spcAft>
              <a:buFont typeface="Arial" pitchFamily="34" charset="0"/>
              <a:buChar char="•"/>
            </a:pPr>
            <a:r>
              <a:rPr lang="en-US" sz="2000" dirty="0"/>
              <a:t>The pilot questionnaire is not an adaptation of any existing sociolinguistic questionnaire. </a:t>
            </a:r>
          </a:p>
          <a:p>
            <a:pPr marL="285750" indent="-285750">
              <a:lnSpc>
                <a:spcPct val="100000"/>
              </a:lnSpc>
              <a:spcBef>
                <a:spcPts val="0"/>
              </a:spcBef>
              <a:spcAft>
                <a:spcPts val="0"/>
              </a:spcAft>
              <a:buFont typeface="Arial" pitchFamily="34" charset="0"/>
              <a:buChar char="•"/>
            </a:pPr>
            <a:r>
              <a:rPr lang="en-US" sz="2000" dirty="0"/>
              <a:t>Questions are original and were created by the members of the project. </a:t>
            </a:r>
          </a:p>
          <a:p>
            <a:pPr marL="285750" indent="-285750">
              <a:lnSpc>
                <a:spcPct val="100000"/>
              </a:lnSpc>
              <a:spcBef>
                <a:spcPts val="0"/>
              </a:spcBef>
              <a:spcAft>
                <a:spcPts val="0"/>
              </a:spcAft>
              <a:buFont typeface="Arial" pitchFamily="34" charset="0"/>
              <a:buChar char="•"/>
            </a:pPr>
            <a:r>
              <a:rPr lang="en-US" sz="2000" b="1" dirty="0"/>
              <a:t>16 sections: </a:t>
            </a:r>
            <a:r>
              <a:rPr lang="en-US" sz="2000" dirty="0"/>
              <a:t>190 questions and </a:t>
            </a:r>
            <a:r>
              <a:rPr lang="en-US" sz="2000" dirty="0" err="1"/>
              <a:t>subquestions</a:t>
            </a:r>
            <a:r>
              <a:rPr lang="en-US" sz="2000" dirty="0"/>
              <a:t> that elicit information based on the interviewees’ personal experience with the languages encompassed by the project </a:t>
            </a:r>
          </a:p>
          <a:p>
            <a:pPr marL="285750" indent="-285750">
              <a:lnSpc>
                <a:spcPct val="100000"/>
              </a:lnSpc>
              <a:spcBef>
                <a:spcPts val="0"/>
              </a:spcBef>
              <a:spcAft>
                <a:spcPts val="0"/>
              </a:spcAft>
              <a:buFont typeface="Arial" pitchFamily="34" charset="0"/>
              <a:buChar char="•"/>
            </a:pPr>
            <a:r>
              <a:rPr lang="en-US" sz="2000" dirty="0"/>
              <a:t>Administered orally, in face-to-face surveys, in Serbian, to allow for the uniformity of the methodology in fieldwork research. </a:t>
            </a:r>
          </a:p>
          <a:p>
            <a:endParaRPr lang="en-US" dirty="0"/>
          </a:p>
        </p:txBody>
      </p:sp>
      <p:pic>
        <p:nvPicPr>
          <p:cNvPr id="2050" name="Picture 2" descr="D:\Desktop\Intersectionality\VLingS pilot upitnik_v5_11.07.2022_ladino_pages-to-jpg-0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589" y="61914"/>
            <a:ext cx="4805364" cy="679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16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 </a:t>
            </a:r>
          </a:p>
        </p:txBody>
      </p:sp>
      <p:sp>
        <p:nvSpPr>
          <p:cNvPr id="4" name="Text Placeholder 3"/>
          <p:cNvSpPr>
            <a:spLocks noGrp="1"/>
          </p:cNvSpPr>
          <p:nvPr>
            <p:ph type="body" sz="half" idx="2"/>
          </p:nvPr>
        </p:nvSpPr>
        <p:spPr>
          <a:xfrm>
            <a:off x="1024128" y="3845168"/>
            <a:ext cx="10710672" cy="2497015"/>
          </a:xfrm>
        </p:spPr>
        <p:txBody>
          <a:bodyPr>
            <a:normAutofit/>
          </a:bodyPr>
          <a:lstStyle/>
          <a:p>
            <a:pPr>
              <a:lnSpc>
                <a:spcPct val="120000"/>
              </a:lnSpc>
              <a:spcBef>
                <a:spcPts val="0"/>
              </a:spcBef>
              <a:spcAft>
                <a:spcPts val="0"/>
              </a:spcAft>
            </a:pPr>
            <a:endParaRPr lang="en-US" dirty="0"/>
          </a:p>
          <a:p>
            <a:pPr>
              <a:lnSpc>
                <a:spcPct val="120000"/>
              </a:lnSpc>
              <a:spcBef>
                <a:spcPts val="0"/>
              </a:spcBef>
              <a:spcAft>
                <a:spcPts val="0"/>
              </a:spcAft>
            </a:pPr>
            <a:r>
              <a:rPr lang="en-US" sz="2000" b="1" dirty="0"/>
              <a:t>XIV. Language preservation and revitalization</a:t>
            </a:r>
          </a:p>
          <a:p>
            <a:pPr>
              <a:lnSpc>
                <a:spcPct val="120000"/>
              </a:lnSpc>
              <a:spcBef>
                <a:spcPts val="0"/>
              </a:spcBef>
              <a:spcAft>
                <a:spcPts val="0"/>
              </a:spcAft>
            </a:pPr>
            <a:endParaRPr lang="en-US" sz="2000" dirty="0"/>
          </a:p>
          <a:p>
            <a:pPr>
              <a:lnSpc>
                <a:spcPct val="120000"/>
              </a:lnSpc>
              <a:spcBef>
                <a:spcPts val="0"/>
              </a:spcBef>
              <a:spcAft>
                <a:spcPts val="0"/>
              </a:spcAft>
            </a:pPr>
            <a:r>
              <a:rPr lang="en-US" sz="2000" dirty="0"/>
              <a:t>4. Is it important for you to maintain/revitalize (learn) your language?</a:t>
            </a:r>
          </a:p>
          <a:p>
            <a:pPr>
              <a:lnSpc>
                <a:spcPct val="120000"/>
              </a:lnSpc>
              <a:spcBef>
                <a:spcPts val="0"/>
              </a:spcBef>
              <a:spcAft>
                <a:spcPts val="0"/>
              </a:spcAft>
            </a:pPr>
            <a:r>
              <a:rPr lang="en-US" sz="2000" dirty="0"/>
              <a:t>6. Is it important for you to transmit your language to the young generation?</a:t>
            </a:r>
          </a:p>
          <a:p>
            <a:pPr>
              <a:lnSpc>
                <a:spcPct val="120000"/>
              </a:lnSpc>
              <a:spcBef>
                <a:spcPts val="0"/>
              </a:spcBef>
              <a:spcAft>
                <a:spcPts val="0"/>
              </a:spcAft>
            </a:pPr>
            <a:r>
              <a:rPr lang="en-US" sz="2000" dirty="0"/>
              <a:t>7. Is it important for you to introduce or keep your language in school?</a:t>
            </a:r>
          </a:p>
          <a:p>
            <a:endParaRPr lang="en-US" dirty="0"/>
          </a:p>
        </p:txBody>
      </p:sp>
      <p:pic>
        <p:nvPicPr>
          <p:cNvPr id="5" name="Google Shape;110;p1"/>
          <p:cNvPicPr preferRelativeResize="0">
            <a:picLocks/>
          </p:cNvPicPr>
          <p:nvPr/>
        </p:nvPicPr>
        <p:blipFill rotWithShape="1">
          <a:blip r:embed="rId2">
            <a:alphaModFix/>
          </a:blip>
          <a:stretch/>
        </p:blipFill>
        <p:spPr>
          <a:xfrm>
            <a:off x="10527322" y="287214"/>
            <a:ext cx="1418493" cy="1289538"/>
          </a:xfrm>
          <a:prstGeom prst="rect">
            <a:avLst/>
          </a:prstGeom>
          <a:noFill/>
          <a:ln>
            <a:noFill/>
          </a:ln>
        </p:spPr>
      </p:pic>
      <p:pic>
        <p:nvPicPr>
          <p:cNvPr id="3074" name="Picture 2" descr="D:\Desktop\Intersectionality\3 ques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328" y="485653"/>
            <a:ext cx="8137729" cy="3042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16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 </a:t>
            </a:r>
          </a:p>
        </p:txBody>
      </p:sp>
      <p:pic>
        <p:nvPicPr>
          <p:cNvPr id="5" name="Google Shape;110;p1"/>
          <p:cNvPicPr preferRelativeResize="0">
            <a:picLocks/>
          </p:cNvPicPr>
          <p:nvPr/>
        </p:nvPicPr>
        <p:blipFill rotWithShape="1">
          <a:blip r:embed="rId2">
            <a:alphaModFix/>
          </a:blip>
          <a:stretch/>
        </p:blipFill>
        <p:spPr>
          <a:xfrm>
            <a:off x="10527322" y="287214"/>
            <a:ext cx="1418493" cy="1289538"/>
          </a:xfrm>
          <a:prstGeom prst="rect">
            <a:avLst/>
          </a:prstGeom>
          <a:noFill/>
          <a:ln>
            <a:noFill/>
          </a:ln>
        </p:spPr>
      </p:pic>
      <p:graphicFrame>
        <p:nvGraphicFramePr>
          <p:cNvPr id="8" name="Table 7">
            <a:extLst>
              <a:ext uri="{FF2B5EF4-FFF2-40B4-BE49-F238E27FC236}">
                <a16:creationId xmlns:a16="http://schemas.microsoft.com/office/drawing/2014/main" id="{74202286-10B3-40FA-882C-C18B24B26DC7}"/>
              </a:ext>
            </a:extLst>
          </p:cNvPr>
          <p:cNvGraphicFramePr>
            <a:graphicFrameLocks noGrp="1"/>
          </p:cNvGraphicFramePr>
          <p:nvPr>
            <p:extLst>
              <p:ext uri="{D42A27DB-BD31-4B8C-83A1-F6EECF244321}">
                <p14:modId xmlns:p14="http://schemas.microsoft.com/office/powerpoint/2010/main" val="4233841726"/>
              </p:ext>
            </p:extLst>
          </p:nvPr>
        </p:nvGraphicFramePr>
        <p:xfrm>
          <a:off x="1051495" y="1770539"/>
          <a:ext cx="9728746" cy="1796368"/>
        </p:xfrm>
        <a:graphic>
          <a:graphicData uri="http://schemas.openxmlformats.org/drawingml/2006/table">
            <a:tbl>
              <a:tblPr firstRow="1" firstCol="1" bandRow="1">
                <a:tableStyleId>{5C22544A-7EE6-4342-B048-85BDC9FD1C3A}</a:tableStyleId>
              </a:tblPr>
              <a:tblGrid>
                <a:gridCol w="2067489">
                  <a:extLst>
                    <a:ext uri="{9D8B030D-6E8A-4147-A177-3AD203B41FA5}">
                      <a16:colId xmlns:a16="http://schemas.microsoft.com/office/drawing/2014/main" val="1460917478"/>
                    </a:ext>
                  </a:extLst>
                </a:gridCol>
                <a:gridCol w="1806321">
                  <a:extLst>
                    <a:ext uri="{9D8B030D-6E8A-4147-A177-3AD203B41FA5}">
                      <a16:colId xmlns:a16="http://schemas.microsoft.com/office/drawing/2014/main" val="3855458442"/>
                    </a:ext>
                  </a:extLst>
                </a:gridCol>
                <a:gridCol w="1485845">
                  <a:extLst>
                    <a:ext uri="{9D8B030D-6E8A-4147-A177-3AD203B41FA5}">
                      <a16:colId xmlns:a16="http://schemas.microsoft.com/office/drawing/2014/main" val="833008397"/>
                    </a:ext>
                  </a:extLst>
                </a:gridCol>
                <a:gridCol w="4369091">
                  <a:extLst>
                    <a:ext uri="{9D8B030D-6E8A-4147-A177-3AD203B41FA5}">
                      <a16:colId xmlns:a16="http://schemas.microsoft.com/office/drawing/2014/main" val="1586237056"/>
                    </a:ext>
                  </a:extLst>
                </a:gridCol>
              </a:tblGrid>
              <a:tr h="449092">
                <a:tc gridSpan="4">
                  <a:txBody>
                    <a:bodyPr/>
                    <a:lstStyle/>
                    <a:p>
                      <a:pPr algn="ctr"/>
                      <a:r>
                        <a:rPr lang="en-US" sz="2200" b="1" kern="1200" dirty="0">
                          <a:solidFill>
                            <a:schemeClr val="lt1"/>
                          </a:solidFill>
                          <a:effectLst/>
                          <a:latin typeface="+mn-lt"/>
                          <a:ea typeface="+mn-ea"/>
                          <a:cs typeface="+mn-cs"/>
                        </a:rPr>
                        <a:t>Is it important for you to maintain/revitalize (learn) your language?</a:t>
                      </a: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4041390"/>
                  </a:ext>
                </a:extLst>
              </a:tr>
              <a:tr h="449092">
                <a:tc>
                  <a:txBody>
                    <a:bodyPr/>
                    <a:lstStyle/>
                    <a:p>
                      <a:pPr algn="ctr">
                        <a:lnSpc>
                          <a:spcPct val="107000"/>
                        </a:lnSpc>
                        <a:spcAft>
                          <a:spcPts val="0"/>
                        </a:spcAft>
                      </a:pPr>
                      <a:r>
                        <a:rPr lang="sr-Latn-RS" sz="2200" dirty="0">
                          <a:effectLst/>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YES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NO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I DON’T CARE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5772371"/>
                  </a:ext>
                </a:extLst>
              </a:tr>
              <a:tr h="449092">
                <a:tc>
                  <a:txBody>
                    <a:bodyPr/>
                    <a:lstStyle/>
                    <a:p>
                      <a:pPr algn="ctr">
                        <a:lnSpc>
                          <a:spcPct val="107000"/>
                        </a:lnSpc>
                        <a:spcAft>
                          <a:spcPts val="0"/>
                        </a:spcAft>
                      </a:pPr>
                      <a:r>
                        <a:rPr lang="sr-Latn-RS" sz="2200" dirty="0">
                          <a:effectLst/>
                        </a:rPr>
                        <a:t>frequencies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142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8436488"/>
                  </a:ext>
                </a:extLst>
              </a:tr>
              <a:tr h="449092">
                <a:tc>
                  <a:txBody>
                    <a:bodyPr/>
                    <a:lstStyle/>
                    <a:p>
                      <a:pPr algn="ctr">
                        <a:lnSpc>
                          <a:spcPct val="107000"/>
                        </a:lnSpc>
                        <a:spcAft>
                          <a:spcPts val="0"/>
                        </a:spcAft>
                      </a:pPr>
                      <a:r>
                        <a:rPr lang="sr-Latn-RS" sz="2200" dirty="0">
                          <a:effectLst/>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89.9</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8.2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151168"/>
                  </a:ext>
                </a:extLst>
              </a:tr>
            </a:tbl>
          </a:graphicData>
        </a:graphic>
      </p:graphicFrame>
      <p:graphicFrame>
        <p:nvGraphicFramePr>
          <p:cNvPr id="9" name="Table 8">
            <a:extLst>
              <a:ext uri="{FF2B5EF4-FFF2-40B4-BE49-F238E27FC236}">
                <a16:creationId xmlns:a16="http://schemas.microsoft.com/office/drawing/2014/main" id="{F8D8BACB-6EC3-4B4C-89D5-5F8125278508}"/>
              </a:ext>
            </a:extLst>
          </p:cNvPr>
          <p:cNvGraphicFramePr>
            <a:graphicFrameLocks noGrp="1"/>
          </p:cNvGraphicFramePr>
          <p:nvPr>
            <p:extLst>
              <p:ext uri="{D42A27DB-BD31-4B8C-83A1-F6EECF244321}">
                <p14:modId xmlns:p14="http://schemas.microsoft.com/office/powerpoint/2010/main" val="1217569924"/>
              </p:ext>
            </p:extLst>
          </p:nvPr>
        </p:nvGraphicFramePr>
        <p:xfrm>
          <a:off x="1051495" y="4142680"/>
          <a:ext cx="9728746" cy="2056852"/>
        </p:xfrm>
        <a:graphic>
          <a:graphicData uri="http://schemas.openxmlformats.org/drawingml/2006/table">
            <a:tbl>
              <a:tblPr firstRow="1" firstCol="1" bandRow="1">
                <a:tableStyleId>{5C22544A-7EE6-4342-B048-85BDC9FD1C3A}</a:tableStyleId>
              </a:tblPr>
              <a:tblGrid>
                <a:gridCol w="2067489">
                  <a:extLst>
                    <a:ext uri="{9D8B030D-6E8A-4147-A177-3AD203B41FA5}">
                      <a16:colId xmlns:a16="http://schemas.microsoft.com/office/drawing/2014/main" val="2947481682"/>
                    </a:ext>
                  </a:extLst>
                </a:gridCol>
                <a:gridCol w="1806322">
                  <a:extLst>
                    <a:ext uri="{9D8B030D-6E8A-4147-A177-3AD203B41FA5}">
                      <a16:colId xmlns:a16="http://schemas.microsoft.com/office/drawing/2014/main" val="3519679062"/>
                    </a:ext>
                  </a:extLst>
                </a:gridCol>
                <a:gridCol w="1485844">
                  <a:extLst>
                    <a:ext uri="{9D8B030D-6E8A-4147-A177-3AD203B41FA5}">
                      <a16:colId xmlns:a16="http://schemas.microsoft.com/office/drawing/2014/main" val="1858248030"/>
                    </a:ext>
                  </a:extLst>
                </a:gridCol>
                <a:gridCol w="4369091">
                  <a:extLst>
                    <a:ext uri="{9D8B030D-6E8A-4147-A177-3AD203B41FA5}">
                      <a16:colId xmlns:a16="http://schemas.microsoft.com/office/drawing/2014/main" val="2636793871"/>
                    </a:ext>
                  </a:extLst>
                </a:gridCol>
              </a:tblGrid>
              <a:tr h="514213">
                <a:tc gridSpan="4">
                  <a:txBody>
                    <a:bodyPr/>
                    <a:lstStyle/>
                    <a:p>
                      <a:pPr algn="ctr">
                        <a:lnSpc>
                          <a:spcPct val="107000"/>
                        </a:lnSpc>
                        <a:spcAft>
                          <a:spcPts val="0"/>
                        </a:spcAft>
                      </a:pPr>
                      <a:r>
                        <a:rPr lang="en-US" sz="2200" b="1" kern="1200" dirty="0">
                          <a:solidFill>
                            <a:schemeClr val="lt1"/>
                          </a:solidFill>
                          <a:effectLst/>
                          <a:latin typeface="+mn-lt"/>
                          <a:ea typeface="+mn-ea"/>
                          <a:cs typeface="+mn-cs"/>
                        </a:rPr>
                        <a:t>Is it important for you to transmit your language to the young generation?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6466229"/>
                  </a:ext>
                </a:extLst>
              </a:tr>
              <a:tr h="514213">
                <a:tc>
                  <a:txBody>
                    <a:bodyPr/>
                    <a:lstStyle/>
                    <a:p>
                      <a:pPr algn="ctr">
                        <a:lnSpc>
                          <a:spcPct val="107000"/>
                        </a:lnSpc>
                        <a:spcAft>
                          <a:spcPts val="0"/>
                        </a:spcAft>
                      </a:pPr>
                      <a:r>
                        <a:rPr lang="sr-Latn-RS" sz="2200" dirty="0">
                          <a:effectLst/>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YES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NO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I DON’T CARE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534405"/>
                  </a:ext>
                </a:extLst>
              </a:tr>
              <a:tr h="514213">
                <a:tc>
                  <a:txBody>
                    <a:bodyPr/>
                    <a:lstStyle/>
                    <a:p>
                      <a:pPr algn="ctr">
                        <a:lnSpc>
                          <a:spcPct val="107000"/>
                        </a:lnSpc>
                        <a:spcAft>
                          <a:spcPts val="0"/>
                        </a:spcAft>
                      </a:pPr>
                      <a:r>
                        <a:rPr lang="sr-Latn-RS" sz="2200" dirty="0">
                          <a:effectLst/>
                        </a:rPr>
                        <a:t>frequencies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139</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15</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4785045"/>
                  </a:ext>
                </a:extLst>
              </a:tr>
              <a:tr h="514213">
                <a:tc>
                  <a:txBody>
                    <a:bodyPr/>
                    <a:lstStyle/>
                    <a:p>
                      <a:pPr algn="ctr">
                        <a:lnSpc>
                          <a:spcPct val="107000"/>
                        </a:lnSpc>
                        <a:spcAft>
                          <a:spcPts val="0"/>
                        </a:spcAft>
                      </a:pPr>
                      <a:r>
                        <a:rPr lang="sr-Latn-RS" sz="2200" dirty="0">
                          <a:effectLst/>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88</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9.5</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4229190"/>
                  </a:ext>
                </a:extLst>
              </a:tr>
            </a:tbl>
          </a:graphicData>
        </a:graphic>
      </p:graphicFrame>
      <p:sp>
        <p:nvSpPr>
          <p:cNvPr id="6" name="Title 1">
            <a:extLst>
              <a:ext uri="{FF2B5EF4-FFF2-40B4-BE49-F238E27FC236}">
                <a16:creationId xmlns:a16="http://schemas.microsoft.com/office/drawing/2014/main" id="{33C2DBA8-8469-4BE2-95E1-F2EAB44A65F4}"/>
              </a:ext>
            </a:extLst>
          </p:cNvPr>
          <p:cNvSpPr>
            <a:spLocks noGrp="1"/>
          </p:cNvSpPr>
          <p:nvPr>
            <p:ph type="title"/>
          </p:nvPr>
        </p:nvSpPr>
        <p:spPr>
          <a:xfrm>
            <a:off x="779468" y="526597"/>
            <a:ext cx="4954641" cy="1439353"/>
          </a:xfrm>
        </p:spPr>
        <p:txBody>
          <a:bodyPr/>
          <a:lstStyle/>
          <a:p>
            <a:r>
              <a:rPr lang="sr-Latn-RS" dirty="0"/>
              <a:t>DESCRIPTIVE STATISTICS</a:t>
            </a:r>
            <a:endParaRPr lang="en-US" dirty="0"/>
          </a:p>
        </p:txBody>
      </p:sp>
    </p:spTree>
    <p:extLst>
      <p:ext uri="{BB962C8B-B14F-4D97-AF65-F5344CB8AC3E}">
        <p14:creationId xmlns:p14="http://schemas.microsoft.com/office/powerpoint/2010/main" val="3868897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 </a:t>
            </a:r>
          </a:p>
        </p:txBody>
      </p:sp>
      <p:pic>
        <p:nvPicPr>
          <p:cNvPr id="5" name="Google Shape;110;p1"/>
          <p:cNvPicPr preferRelativeResize="0">
            <a:picLocks/>
          </p:cNvPicPr>
          <p:nvPr/>
        </p:nvPicPr>
        <p:blipFill rotWithShape="1">
          <a:blip r:embed="rId2">
            <a:alphaModFix/>
          </a:blip>
          <a:stretch/>
        </p:blipFill>
        <p:spPr>
          <a:xfrm>
            <a:off x="10527322" y="287214"/>
            <a:ext cx="1418493" cy="1289538"/>
          </a:xfrm>
          <a:prstGeom prst="rect">
            <a:avLst/>
          </a:prstGeom>
          <a:noFill/>
          <a:ln>
            <a:noFill/>
          </a:ln>
        </p:spPr>
      </p:pic>
      <p:graphicFrame>
        <p:nvGraphicFramePr>
          <p:cNvPr id="8" name="Table 7">
            <a:extLst>
              <a:ext uri="{FF2B5EF4-FFF2-40B4-BE49-F238E27FC236}">
                <a16:creationId xmlns:a16="http://schemas.microsoft.com/office/drawing/2014/main" id="{74202286-10B3-40FA-882C-C18B24B26DC7}"/>
              </a:ext>
            </a:extLst>
          </p:cNvPr>
          <p:cNvGraphicFramePr>
            <a:graphicFrameLocks noGrp="1"/>
          </p:cNvGraphicFramePr>
          <p:nvPr>
            <p:extLst>
              <p:ext uri="{D42A27DB-BD31-4B8C-83A1-F6EECF244321}">
                <p14:modId xmlns:p14="http://schemas.microsoft.com/office/powerpoint/2010/main" val="3202453807"/>
              </p:ext>
            </p:extLst>
          </p:nvPr>
        </p:nvGraphicFramePr>
        <p:xfrm>
          <a:off x="1231627" y="1893917"/>
          <a:ext cx="9728746" cy="1796368"/>
        </p:xfrm>
        <a:graphic>
          <a:graphicData uri="http://schemas.openxmlformats.org/drawingml/2006/table">
            <a:tbl>
              <a:tblPr firstRow="1" firstCol="1" bandRow="1">
                <a:tableStyleId>{5C22544A-7EE6-4342-B048-85BDC9FD1C3A}</a:tableStyleId>
              </a:tblPr>
              <a:tblGrid>
                <a:gridCol w="2067489">
                  <a:extLst>
                    <a:ext uri="{9D8B030D-6E8A-4147-A177-3AD203B41FA5}">
                      <a16:colId xmlns:a16="http://schemas.microsoft.com/office/drawing/2014/main" val="1460917478"/>
                    </a:ext>
                  </a:extLst>
                </a:gridCol>
                <a:gridCol w="1806321">
                  <a:extLst>
                    <a:ext uri="{9D8B030D-6E8A-4147-A177-3AD203B41FA5}">
                      <a16:colId xmlns:a16="http://schemas.microsoft.com/office/drawing/2014/main" val="3855458442"/>
                    </a:ext>
                  </a:extLst>
                </a:gridCol>
                <a:gridCol w="1485845">
                  <a:extLst>
                    <a:ext uri="{9D8B030D-6E8A-4147-A177-3AD203B41FA5}">
                      <a16:colId xmlns:a16="http://schemas.microsoft.com/office/drawing/2014/main" val="833008397"/>
                    </a:ext>
                  </a:extLst>
                </a:gridCol>
                <a:gridCol w="4369091">
                  <a:extLst>
                    <a:ext uri="{9D8B030D-6E8A-4147-A177-3AD203B41FA5}">
                      <a16:colId xmlns:a16="http://schemas.microsoft.com/office/drawing/2014/main" val="1586237056"/>
                    </a:ext>
                  </a:extLst>
                </a:gridCol>
              </a:tblGrid>
              <a:tr h="449092">
                <a:tc gridSpan="4">
                  <a:txBody>
                    <a:bodyPr/>
                    <a:lstStyle/>
                    <a:p>
                      <a:pPr algn="ctr"/>
                      <a:r>
                        <a:rPr lang="en-US" sz="2200" b="1" kern="1200" dirty="0">
                          <a:solidFill>
                            <a:schemeClr val="lt1"/>
                          </a:solidFill>
                          <a:effectLst/>
                          <a:latin typeface="+mn-lt"/>
                          <a:ea typeface="+mn-ea"/>
                          <a:cs typeface="+mn-cs"/>
                        </a:rPr>
                        <a:t>Is it important for you to introduce or keep your language in school?</a:t>
                      </a: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4041390"/>
                  </a:ext>
                </a:extLst>
              </a:tr>
              <a:tr h="449092">
                <a:tc>
                  <a:txBody>
                    <a:bodyPr/>
                    <a:lstStyle/>
                    <a:p>
                      <a:pPr algn="ctr">
                        <a:lnSpc>
                          <a:spcPct val="107000"/>
                        </a:lnSpc>
                        <a:spcAft>
                          <a:spcPts val="0"/>
                        </a:spcAft>
                      </a:pPr>
                      <a:r>
                        <a:rPr lang="sr-Latn-RS" sz="2200">
                          <a:effectLst/>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YES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NO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I DON’T CARE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5772371"/>
                  </a:ext>
                </a:extLst>
              </a:tr>
              <a:tr h="449092">
                <a:tc>
                  <a:txBody>
                    <a:bodyPr/>
                    <a:lstStyle/>
                    <a:p>
                      <a:pPr algn="ctr">
                        <a:lnSpc>
                          <a:spcPct val="107000"/>
                        </a:lnSpc>
                        <a:spcAft>
                          <a:spcPts val="0"/>
                        </a:spcAft>
                      </a:pPr>
                      <a:r>
                        <a:rPr lang="sr-Latn-RS" sz="2200" dirty="0">
                          <a:effectLst/>
                        </a:rPr>
                        <a:t>frequencies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b="0" dirty="0">
                          <a:effectLst/>
                          <a:latin typeface="+mn-lt"/>
                          <a:ea typeface="Calibri" panose="020F0502020204030204" pitchFamily="34" charset="0"/>
                          <a:cs typeface="Times New Roman" panose="02020603050405020304" pitchFamily="18" charset="0"/>
                        </a:rPr>
                        <a:t>109</a:t>
                      </a:r>
                      <a:endParaRPr lang="en-US" sz="22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b="0" dirty="0">
                          <a:effectLst/>
                          <a:latin typeface="+mn-lt"/>
                          <a:ea typeface="Calibri" panose="020F0502020204030204" pitchFamily="34" charset="0"/>
                          <a:cs typeface="Times New Roman" panose="02020603050405020304" pitchFamily="18" charset="0"/>
                        </a:rPr>
                        <a:t>22</a:t>
                      </a:r>
                      <a:endParaRPr lang="en-US" sz="22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b="0" dirty="0">
                          <a:effectLst/>
                          <a:latin typeface="+mn-lt"/>
                          <a:ea typeface="Calibri" panose="020F0502020204030204" pitchFamily="34" charset="0"/>
                          <a:cs typeface="Times New Roman" panose="02020603050405020304" pitchFamily="18" charset="0"/>
                        </a:rPr>
                        <a:t>22</a:t>
                      </a:r>
                      <a:endParaRPr lang="en-US" sz="22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8436488"/>
                  </a:ext>
                </a:extLst>
              </a:tr>
              <a:tr h="449092">
                <a:tc>
                  <a:txBody>
                    <a:bodyPr/>
                    <a:lstStyle/>
                    <a:p>
                      <a:pPr algn="ctr">
                        <a:lnSpc>
                          <a:spcPct val="107000"/>
                        </a:lnSpc>
                        <a:spcAft>
                          <a:spcPts val="0"/>
                        </a:spcAft>
                      </a:pPr>
                      <a:r>
                        <a:rPr lang="sr-Latn-RS" sz="2200" dirty="0">
                          <a:effectLst/>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b="0">
                          <a:effectLst/>
                          <a:latin typeface="+mn-lt"/>
                          <a:ea typeface="Calibri" panose="020F0502020204030204" pitchFamily="34" charset="0"/>
                          <a:cs typeface="Times New Roman" panose="02020603050405020304" pitchFamily="18" charset="0"/>
                        </a:rPr>
                        <a:t>69</a:t>
                      </a:r>
                      <a:endParaRPr lang="en-US" sz="2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b="0" dirty="0">
                          <a:effectLst/>
                          <a:latin typeface="+mn-lt"/>
                          <a:ea typeface="Calibri" panose="020F0502020204030204" pitchFamily="34" charset="0"/>
                          <a:cs typeface="Times New Roman" panose="02020603050405020304" pitchFamily="18" charset="0"/>
                        </a:rPr>
                        <a:t>13.9</a:t>
                      </a:r>
                      <a:endParaRPr lang="en-US" sz="22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b="0" dirty="0">
                          <a:effectLst/>
                          <a:latin typeface="+mn-lt"/>
                          <a:ea typeface="Calibri" panose="020F0502020204030204" pitchFamily="34" charset="0"/>
                          <a:cs typeface="Times New Roman" panose="02020603050405020304" pitchFamily="18" charset="0"/>
                        </a:rPr>
                        <a:t>13.9</a:t>
                      </a:r>
                      <a:endParaRPr lang="en-US" sz="22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151168"/>
                  </a:ext>
                </a:extLst>
              </a:tr>
            </a:tbl>
          </a:graphicData>
        </a:graphic>
      </p:graphicFrame>
      <p:graphicFrame>
        <p:nvGraphicFramePr>
          <p:cNvPr id="2" name="Table 1">
            <a:extLst>
              <a:ext uri="{FF2B5EF4-FFF2-40B4-BE49-F238E27FC236}">
                <a16:creationId xmlns:a16="http://schemas.microsoft.com/office/drawing/2014/main" id="{ED140E19-52E7-453F-B462-D92F1005C279}"/>
              </a:ext>
            </a:extLst>
          </p:cNvPr>
          <p:cNvGraphicFramePr>
            <a:graphicFrameLocks noGrp="1"/>
          </p:cNvGraphicFramePr>
          <p:nvPr>
            <p:extLst>
              <p:ext uri="{D42A27DB-BD31-4B8C-83A1-F6EECF244321}">
                <p14:modId xmlns:p14="http://schemas.microsoft.com/office/powerpoint/2010/main" val="1022571912"/>
              </p:ext>
            </p:extLst>
          </p:nvPr>
        </p:nvGraphicFramePr>
        <p:xfrm>
          <a:off x="1231627" y="4368430"/>
          <a:ext cx="9728746" cy="1775948"/>
        </p:xfrm>
        <a:graphic>
          <a:graphicData uri="http://schemas.openxmlformats.org/drawingml/2006/table">
            <a:tbl>
              <a:tblPr firstRow="1" firstCol="1" bandRow="1">
                <a:tableStyleId>{5C22544A-7EE6-4342-B048-85BDC9FD1C3A}</a:tableStyleId>
              </a:tblPr>
              <a:tblGrid>
                <a:gridCol w="3752867">
                  <a:extLst>
                    <a:ext uri="{9D8B030D-6E8A-4147-A177-3AD203B41FA5}">
                      <a16:colId xmlns:a16="http://schemas.microsoft.com/office/drawing/2014/main" val="2065280330"/>
                    </a:ext>
                  </a:extLst>
                </a:gridCol>
                <a:gridCol w="3278801">
                  <a:extLst>
                    <a:ext uri="{9D8B030D-6E8A-4147-A177-3AD203B41FA5}">
                      <a16:colId xmlns:a16="http://schemas.microsoft.com/office/drawing/2014/main" val="1871071920"/>
                    </a:ext>
                  </a:extLst>
                </a:gridCol>
                <a:gridCol w="2697078">
                  <a:extLst>
                    <a:ext uri="{9D8B030D-6E8A-4147-A177-3AD203B41FA5}">
                      <a16:colId xmlns:a16="http://schemas.microsoft.com/office/drawing/2014/main" val="809748126"/>
                    </a:ext>
                  </a:extLst>
                </a:gridCol>
              </a:tblGrid>
              <a:tr h="443987">
                <a:tc gridSpan="3">
                  <a:txBody>
                    <a:bodyPr/>
                    <a:lstStyle/>
                    <a:p>
                      <a:pPr algn="ctr">
                        <a:lnSpc>
                          <a:spcPct val="107000"/>
                        </a:lnSpc>
                        <a:spcAft>
                          <a:spcPts val="0"/>
                        </a:spcAft>
                      </a:pPr>
                      <a:r>
                        <a:rPr lang="sr-Latn-CS" sz="2200" dirty="0">
                          <a:effectLst/>
                        </a:rPr>
                        <a:t>Gender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9731515"/>
                  </a:ext>
                </a:extLst>
              </a:tr>
              <a:tr h="443987">
                <a:tc>
                  <a:txBody>
                    <a:bodyPr/>
                    <a:lstStyle/>
                    <a:p>
                      <a:pPr algn="ctr">
                        <a:lnSpc>
                          <a:spcPct val="107000"/>
                        </a:lnSpc>
                        <a:spcAft>
                          <a:spcPts val="0"/>
                        </a:spcAft>
                      </a:pPr>
                      <a:r>
                        <a:rPr lang="sr-Latn-RS" sz="2200">
                          <a:effectLst/>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MALE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FEMALE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3046290"/>
                  </a:ext>
                </a:extLst>
              </a:tr>
              <a:tr h="443987">
                <a:tc>
                  <a:txBody>
                    <a:bodyPr/>
                    <a:lstStyle/>
                    <a:p>
                      <a:pPr algn="ctr">
                        <a:lnSpc>
                          <a:spcPct val="107000"/>
                        </a:lnSpc>
                        <a:spcAft>
                          <a:spcPts val="0"/>
                        </a:spcAft>
                      </a:pPr>
                      <a:r>
                        <a:rPr lang="sr-Latn-RS" sz="2200" dirty="0">
                          <a:effectLst/>
                        </a:rPr>
                        <a:t>frequencies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67</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90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5823456"/>
                  </a:ext>
                </a:extLst>
              </a:tr>
              <a:tr h="443987">
                <a:tc>
                  <a:txBody>
                    <a:bodyPr/>
                    <a:lstStyle/>
                    <a:p>
                      <a:pPr algn="ctr">
                        <a:lnSpc>
                          <a:spcPct val="107000"/>
                        </a:lnSpc>
                        <a:spcAft>
                          <a:spcPts val="0"/>
                        </a:spcAft>
                      </a:pPr>
                      <a:r>
                        <a:rPr lang="sr-Latn-RS" sz="2200" dirty="0">
                          <a:effectLst/>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42.4</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2200" dirty="0">
                          <a:effectLst/>
                        </a:rPr>
                        <a:t>57</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47219"/>
                  </a:ext>
                </a:extLst>
              </a:tr>
            </a:tbl>
          </a:graphicData>
        </a:graphic>
      </p:graphicFrame>
    </p:spTree>
    <p:extLst>
      <p:ext uri="{BB962C8B-B14F-4D97-AF65-F5344CB8AC3E}">
        <p14:creationId xmlns:p14="http://schemas.microsoft.com/office/powerpoint/2010/main" val="212437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 </a:t>
            </a:r>
          </a:p>
        </p:txBody>
      </p:sp>
      <p:graphicFrame>
        <p:nvGraphicFramePr>
          <p:cNvPr id="4" name="Table 3">
            <a:extLst>
              <a:ext uri="{FF2B5EF4-FFF2-40B4-BE49-F238E27FC236}">
                <a16:creationId xmlns:a16="http://schemas.microsoft.com/office/drawing/2014/main" id="{A8819A8D-06E7-4339-93B8-27D7E05F9904}"/>
              </a:ext>
            </a:extLst>
          </p:cNvPr>
          <p:cNvGraphicFramePr>
            <a:graphicFrameLocks noGrp="1"/>
          </p:cNvGraphicFramePr>
          <p:nvPr>
            <p:extLst>
              <p:ext uri="{D42A27DB-BD31-4B8C-83A1-F6EECF244321}">
                <p14:modId xmlns:p14="http://schemas.microsoft.com/office/powerpoint/2010/main" val="1922160501"/>
              </p:ext>
            </p:extLst>
          </p:nvPr>
        </p:nvGraphicFramePr>
        <p:xfrm>
          <a:off x="914400" y="1933357"/>
          <a:ext cx="10642059" cy="2910541"/>
        </p:xfrm>
        <a:graphic>
          <a:graphicData uri="http://schemas.openxmlformats.org/drawingml/2006/table">
            <a:tbl>
              <a:tblPr firstRow="1" firstCol="1" bandRow="1">
                <a:tableStyleId>{5C22544A-7EE6-4342-B048-85BDC9FD1C3A}</a:tableStyleId>
              </a:tblPr>
              <a:tblGrid>
                <a:gridCol w="1428038">
                  <a:extLst>
                    <a:ext uri="{9D8B030D-6E8A-4147-A177-3AD203B41FA5}">
                      <a16:colId xmlns:a16="http://schemas.microsoft.com/office/drawing/2014/main" val="3962038232"/>
                    </a:ext>
                  </a:extLst>
                </a:gridCol>
                <a:gridCol w="1084671">
                  <a:extLst>
                    <a:ext uri="{9D8B030D-6E8A-4147-A177-3AD203B41FA5}">
                      <a16:colId xmlns:a16="http://schemas.microsoft.com/office/drawing/2014/main" val="2766256628"/>
                    </a:ext>
                  </a:extLst>
                </a:gridCol>
                <a:gridCol w="1061933">
                  <a:extLst>
                    <a:ext uri="{9D8B030D-6E8A-4147-A177-3AD203B41FA5}">
                      <a16:colId xmlns:a16="http://schemas.microsoft.com/office/drawing/2014/main" val="2311093955"/>
                    </a:ext>
                  </a:extLst>
                </a:gridCol>
                <a:gridCol w="1009631">
                  <a:extLst>
                    <a:ext uri="{9D8B030D-6E8A-4147-A177-3AD203B41FA5}">
                      <a16:colId xmlns:a16="http://schemas.microsoft.com/office/drawing/2014/main" val="3609897249"/>
                    </a:ext>
                  </a:extLst>
                </a:gridCol>
                <a:gridCol w="1009631">
                  <a:extLst>
                    <a:ext uri="{9D8B030D-6E8A-4147-A177-3AD203B41FA5}">
                      <a16:colId xmlns:a16="http://schemas.microsoft.com/office/drawing/2014/main" val="2978816151"/>
                    </a:ext>
                  </a:extLst>
                </a:gridCol>
                <a:gridCol w="1009631">
                  <a:extLst>
                    <a:ext uri="{9D8B030D-6E8A-4147-A177-3AD203B41FA5}">
                      <a16:colId xmlns:a16="http://schemas.microsoft.com/office/drawing/2014/main" val="792054061"/>
                    </a:ext>
                  </a:extLst>
                </a:gridCol>
                <a:gridCol w="1009631">
                  <a:extLst>
                    <a:ext uri="{9D8B030D-6E8A-4147-A177-3AD203B41FA5}">
                      <a16:colId xmlns:a16="http://schemas.microsoft.com/office/drawing/2014/main" val="876007280"/>
                    </a:ext>
                  </a:extLst>
                </a:gridCol>
                <a:gridCol w="1009631">
                  <a:extLst>
                    <a:ext uri="{9D8B030D-6E8A-4147-A177-3AD203B41FA5}">
                      <a16:colId xmlns:a16="http://schemas.microsoft.com/office/drawing/2014/main" val="2153164541"/>
                    </a:ext>
                  </a:extLst>
                </a:gridCol>
                <a:gridCol w="813033">
                  <a:extLst>
                    <a:ext uri="{9D8B030D-6E8A-4147-A177-3AD203B41FA5}">
                      <a16:colId xmlns:a16="http://schemas.microsoft.com/office/drawing/2014/main" val="36530554"/>
                    </a:ext>
                  </a:extLst>
                </a:gridCol>
                <a:gridCol w="1206229">
                  <a:extLst>
                    <a:ext uri="{9D8B030D-6E8A-4147-A177-3AD203B41FA5}">
                      <a16:colId xmlns:a16="http://schemas.microsoft.com/office/drawing/2014/main" val="1504501058"/>
                    </a:ext>
                  </a:extLst>
                </a:gridCol>
              </a:tblGrid>
              <a:tr h="656379">
                <a:tc gridSpan="10">
                  <a:txBody>
                    <a:bodyPr/>
                    <a:lstStyle/>
                    <a:p>
                      <a:pPr algn="ctr">
                        <a:lnSpc>
                          <a:spcPct val="107000"/>
                        </a:lnSpc>
                        <a:spcAft>
                          <a:spcPts val="0"/>
                        </a:spcAft>
                      </a:pPr>
                      <a:r>
                        <a:rPr lang="en-US" sz="2200" dirty="0"/>
                        <a:t>Nationality</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51093983"/>
                  </a:ext>
                </a:extLst>
              </a:tr>
              <a:tr h="941404">
                <a:tc>
                  <a:txBody>
                    <a:bodyPr/>
                    <a:lstStyle/>
                    <a:p>
                      <a:pPr algn="ctr">
                        <a:lnSpc>
                          <a:spcPct val="107000"/>
                        </a:lnSpc>
                        <a:spcAft>
                          <a:spcPts val="0"/>
                        </a:spcAft>
                      </a:pPr>
                      <a:r>
                        <a:rPr lang="sr-Latn-R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t>Serbian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t>Romanian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t>Ruthenian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t>Roma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t>Bulgarian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t>Yugoslav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t>Other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t>Vlach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t>Aromanian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3643311"/>
                  </a:ext>
                </a:extLst>
              </a:tr>
              <a:tr h="656379">
                <a:tc>
                  <a:txBody>
                    <a:bodyPr/>
                    <a:lstStyle/>
                    <a:p>
                      <a:pPr algn="ctr">
                        <a:lnSpc>
                          <a:spcPct val="107000"/>
                        </a:lnSpc>
                        <a:spcAft>
                          <a:spcPts val="0"/>
                        </a:spcAft>
                      </a:pPr>
                      <a:r>
                        <a:rPr lang="sr-Latn-RS" sz="1800" dirty="0">
                          <a:effectLst/>
                        </a:rPr>
                        <a:t>frequencies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58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9013758"/>
                  </a:ext>
                </a:extLst>
              </a:tr>
              <a:tr h="656379">
                <a:tc>
                  <a:txBody>
                    <a:bodyPr/>
                    <a:lstStyle/>
                    <a:p>
                      <a:pPr algn="ctr">
                        <a:lnSpc>
                          <a:spcPct val="107000"/>
                        </a:lnSpc>
                        <a:spcAft>
                          <a:spcPts val="0"/>
                        </a:spcAft>
                      </a:pPr>
                      <a:r>
                        <a:rPr lang="sr-Latn-R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17.7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0.6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17.1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36.7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0.6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8.2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12.0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sr-Latn-RS" sz="1800" dirty="0">
                          <a:effectLst/>
                        </a:rPr>
                        <a:t>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279249"/>
                  </a:ext>
                </a:extLst>
              </a:tr>
            </a:tbl>
          </a:graphicData>
        </a:graphic>
      </p:graphicFrame>
    </p:spTree>
    <p:extLst>
      <p:ext uri="{BB962C8B-B14F-4D97-AF65-F5344CB8AC3E}">
        <p14:creationId xmlns:p14="http://schemas.microsoft.com/office/powerpoint/2010/main" val="22481693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Composite</Template>
  <TotalTime>3144</TotalTime>
  <Words>1305</Words>
  <Application>Microsoft Office PowerPoint</Application>
  <PresentationFormat>Widescreen</PresentationFormat>
  <Paragraphs>458</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Times New Roman</vt:lpstr>
      <vt:lpstr>Tw Cen MT</vt:lpstr>
      <vt:lpstr>Tw Cen MT Condensed</vt:lpstr>
      <vt:lpstr>Wingdings 3</vt:lpstr>
      <vt:lpstr>Integral</vt:lpstr>
      <vt:lpstr>    Navigating Vulnerability: Language Attitudes through an Intersectional Lens    Annemarie Sorescu-Marinković  dušan vlajić  </vt:lpstr>
      <vt:lpstr>objectives</vt:lpstr>
      <vt:lpstr>project</vt:lpstr>
      <vt:lpstr> </vt:lpstr>
      <vt:lpstr>VLingS Questionnaire 0.0</vt:lpstr>
      <vt:lpstr>PowerPoint Presentation</vt:lpstr>
      <vt:lpstr>DESCRIPTIVE STATISTICS</vt:lpstr>
      <vt:lpstr>PowerPoint Presentation</vt:lpstr>
      <vt:lpstr>PowerPoint Presentation</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Linguistic landscape of rural banat: a possibly typology</dc:title>
  <dc:creator>Review</dc:creator>
  <cp:lastModifiedBy>user</cp:lastModifiedBy>
  <cp:revision>91</cp:revision>
  <dcterms:created xsi:type="dcterms:W3CDTF">2021-05-27T14:05:59Z</dcterms:created>
  <dcterms:modified xsi:type="dcterms:W3CDTF">2024-07-17T15:34:36Z</dcterms:modified>
</cp:coreProperties>
</file>